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77" r:id="rId3"/>
    <p:sldId id="256" r:id="rId4"/>
    <p:sldId id="270" r:id="rId5"/>
    <p:sldId id="271" r:id="rId6"/>
    <p:sldId id="280" r:id="rId7"/>
    <p:sldId id="273" r:id="rId8"/>
    <p:sldId id="272" r:id="rId9"/>
    <p:sldId id="281" r:id="rId10"/>
    <p:sldId id="279" r:id="rId11"/>
    <p:sldId id="282" r:id="rId12"/>
    <p:sldId id="276" r:id="rId13"/>
    <p:sldId id="275" r:id="rId14"/>
    <p:sldId id="284" r:id="rId15"/>
    <p:sldId id="283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69" d="100"/>
          <a:sy n="69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5BE5915-7257-4995-B19B-D720DE4553D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2F37CBC-243B-4B4B-92A9-80CBEC0033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857232"/>
            <a:ext cx="850112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уховно – нравственное</a:t>
            </a:r>
            <a:r>
              <a:rPr kumimoji="0" lang="ru-RU" sz="3600" b="1" i="1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Младших школьников в условиях цифрового образования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714876" y="3571876"/>
            <a:ext cx="40005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TimesNewRomanPSMT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NewRomanPSMT"/>
                <a:cs typeface="Times New Roman" pitchFamily="18" charset="0"/>
              </a:rPr>
              <a:t>Без памяти - нет истории,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NewRomanPSMT"/>
                <a:cs typeface="Times New Roman" pitchFamily="18" charset="0"/>
              </a:rPr>
              <a:t>Без истории - нет культуры,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NewRomanPSMT"/>
                <a:cs typeface="Times New Roman" pitchFamily="18" charset="0"/>
              </a:rPr>
              <a:t>Без культуры - нет духовности,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NewRomanPSMT"/>
                <a:cs typeface="Times New Roman" pitchFamily="18" charset="0"/>
              </a:rPr>
              <a:t>Без духовности - нет воспитания,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NewRomanPSMT"/>
                <a:cs typeface="Times New Roman" pitchFamily="18" charset="0"/>
              </a:rPr>
              <a:t>Без воспитания - нет Человека,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NewRomanPSMT"/>
                <a:cs typeface="Times New Roman" pitchFamily="18" charset="0"/>
              </a:rPr>
              <a:t>Без человека - нет Народа».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NewRomanPSMT"/>
                <a:cs typeface="Times New Roman" pitchFamily="18" charset="0"/>
              </a:rPr>
              <a:t>(В. А. Караковский)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88640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процессе </a:t>
            </a:r>
            <a:r>
              <a:rPr lang="ru-RU" sz="2800" dirty="0" err="1"/>
              <a:t>цифровизации</a:t>
            </a:r>
            <a:r>
              <a:rPr lang="ru-RU" sz="2800" dirty="0"/>
              <a:t> и трансформации образования на первое место выходят такие задачи как интеллектуальное развитие личности, развитие коммуникационной культуры, развитие критического мышления и творческих способностей личности. Однако, на наш взгляд, существенно западает такой необходимый и значимый компонент, такая важнейшая задача образования как духовно-нравственное становление личности. </a:t>
            </a:r>
          </a:p>
          <a:p>
            <a:r>
              <a:rPr lang="ru-RU" sz="2800" dirty="0"/>
              <a:t>Вместе с тем, цифровые технологии основаны на использовании ИКТ, интернета и программного обеспечения и признаны эффективным средством образования. К ним относят облачные технологии, технологии электронного обучения, онлайн-обучения, технология </a:t>
            </a:r>
            <a:r>
              <a:rPr lang="ru-RU" sz="2800" dirty="0" err="1"/>
              <a:t>геймификации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55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028343"/>
            <a:ext cx="9036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 государственном образовательном стандарте начального общего образования (ФГОС НОО)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обозначены национальный воспитательный идеал, ориентация на систему базовых ценностей, «духовно- нравственное развитие и воспитание обучающихся, предусматривающее принятие ими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норм, нравственных установок, национальных ценностей»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патриотизм, гражданственность, семья (любовь и верность, здоровье, уважение к родителям, забота о старших и младших, о продолжении рода), труд и творчество, наука, традиционные российские религии, искусство и литература и др.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состязания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7170" name="Picture 2" descr="IMG_20170518_1128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772019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MG_20170518_1151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3473624"/>
            <a:ext cx="5089301" cy="312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17659077988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6" y="3473625"/>
            <a:ext cx="4803826" cy="312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17659077989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08" y="620687"/>
            <a:ext cx="4208848" cy="28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Autofit/>
          </a:bodyPr>
          <a:lstStyle/>
          <a:p>
            <a:r>
              <a:rPr lang="ru-RU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в школьной жизни</a:t>
            </a:r>
            <a:endParaRPr lang="ru-RU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IMG_20150305_125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" y="548680"/>
            <a:ext cx="4550657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IMG_20150305_125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62" y="3419013"/>
            <a:ext cx="4578411" cy="343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IMG_20150319_1436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" y="3473499"/>
            <a:ext cx="454025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IMG_20150319_1436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589" y="548679"/>
            <a:ext cx="4546184" cy="287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Школьные традиции</a:t>
            </a:r>
            <a:endParaRPr lang="ru-RU" dirty="0"/>
          </a:p>
        </p:txBody>
      </p:sp>
      <p:pic>
        <p:nvPicPr>
          <p:cNvPr id="8194" name="Picture 2" descr="17659068211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7264"/>
            <a:ext cx="271145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17659071256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38" y="2852936"/>
            <a:ext cx="3003449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17659071771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5907"/>
            <a:ext cx="2995661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17659076959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7264"/>
            <a:ext cx="4392487" cy="328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IMG_20170526_1446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91" y="4319231"/>
            <a:ext cx="4629358" cy="261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27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dirty="0"/>
              <a:t>На сегодняшний день в российских школах проблемы духовно-нравственного воспитания ребенка разрешаются на основе положений Концепции и ФГОС НОО  следовательно, на основе традиционных духовно-нравственных ценностей. Нам представляются необходимыми осознанные и целенаправленные действия по формированию личности ребенка, а не потакание отрицательным влияниям среды. Так, например, если высокая самооценка ребенка не оправдана, то задача взрослого, задача семьи и школы, заключается в том, чтобы формировать у него адекватную самооценку, а не смирятся с существующими реалиями, как чем-то неизбежным и неподлежащим изменению. Если у ребенка вырабатывается склонность к ожиданию незаслуженных благ, социального взлета и под., то задача домашних и школьных педагогов приучать его к трудолюбию и формировать понимание того, что «Без труда – не выловишь и рыбку из пруда», «Всему свое время», «Терпенье и труд все пере- трут». Поэтому особенно важным нам кажется факт понимания взрослыми необходимости сохранения опыта предыдущих поколений, культурного наследия своего народа, идентичности, в первую очередь, в национальном, профессиональном, социальном плане, а лишь во вторую – в цифровом.</a:t>
            </a:r>
          </a:p>
        </p:txBody>
      </p:sp>
    </p:spTree>
    <p:extLst>
      <p:ext uri="{BB962C8B-B14F-4D97-AF65-F5344CB8AC3E}">
        <p14:creationId xmlns:p14="http://schemas.microsoft.com/office/powerpoint/2010/main" val="29633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1" y="142852"/>
            <a:ext cx="4494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20" y="214290"/>
            <a:ext cx="85725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0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Правильное воспитание</a:t>
            </a:r>
          </a:p>
          <a:p>
            <a:pPr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это наша счастливая старость,</a:t>
            </a: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плохое воспитание </a:t>
            </a:r>
          </a:p>
          <a:p>
            <a:pPr>
              <a:defRPr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это наше будущее горе, это наши слёзы,</a:t>
            </a:r>
          </a:p>
          <a:p>
            <a:pPr>
              <a:defRPr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это наша вина перед другими людьми, перед всей страной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».                        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r">
              <a:defRPr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А. С. МАКАРЕНКО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" y="285728"/>
            <a:ext cx="2571768" cy="40905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3306" y="500042"/>
            <a:ext cx="55006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«Важнейшей 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современного отечественного образования и одной из приоритетных задач общества и государства  является воспитание, развитие нравственных  общечеловеческих качеств детей, таких как честность, ответственность, любовь, смелость и мужество, сохранение и укрепление духовно-нравственных ценностей, идей преемственности поколений.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214290"/>
            <a:ext cx="8643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процессе духовно-нравственного воспитания формируются следующие ценности</a:t>
            </a:r>
            <a:endParaRPr lang="ru-RU" sz="32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1500166" y="1428736"/>
            <a:ext cx="1571636" cy="1071570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4286248" y="1071546"/>
            <a:ext cx="1714512" cy="1285884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Добро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6858016" y="1214422"/>
            <a:ext cx="1785950" cy="1363038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Жизнь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6572264" y="3000372"/>
            <a:ext cx="2571736" cy="1720006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Ценности природы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ятно 1 13"/>
          <p:cNvSpPr/>
          <p:nvPr/>
        </p:nvSpPr>
        <p:spPr>
          <a:xfrm>
            <a:off x="6357950" y="5000636"/>
            <a:ext cx="2214578" cy="1492309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Свобода выбора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ятно 1 17"/>
          <p:cNvSpPr/>
          <p:nvPr/>
        </p:nvSpPr>
        <p:spPr>
          <a:xfrm>
            <a:off x="3571868" y="5139114"/>
            <a:ext cx="2214578" cy="1418456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 слова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одзаголовок 18"/>
          <p:cNvSpPr>
            <a:spLocks noGrp="1"/>
          </p:cNvSpPr>
          <p:nvPr>
            <p:ph type="subTitle" idx="1"/>
          </p:nvPr>
        </p:nvSpPr>
        <p:spPr>
          <a:xfrm flipV="1">
            <a:off x="-2214610" y="3143248"/>
            <a:ext cx="857256" cy="7429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0" name="Пятно 1 19"/>
          <p:cNvSpPr/>
          <p:nvPr/>
        </p:nvSpPr>
        <p:spPr>
          <a:xfrm>
            <a:off x="357158" y="4572008"/>
            <a:ext cx="2571768" cy="1609181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Ценность семьи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ятно 1 21"/>
          <p:cNvSpPr/>
          <p:nvPr/>
        </p:nvSpPr>
        <p:spPr>
          <a:xfrm>
            <a:off x="214282" y="2786058"/>
            <a:ext cx="2357454" cy="1509431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Любовь к Родине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571868" y="3214686"/>
            <a:ext cx="2202564" cy="1104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ЦЕННОСТИ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>
            <a:stCxn id="24" idx="1"/>
          </p:cNvCxnSpPr>
          <p:nvPr/>
        </p:nvCxnSpPr>
        <p:spPr>
          <a:xfrm rot="16200000" flipV="1">
            <a:off x="2759314" y="2241291"/>
            <a:ext cx="1018973" cy="12512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5400000" flipH="1" flipV="1">
            <a:off x="4500562" y="2571744"/>
            <a:ext cx="1143008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5643570" y="2357430"/>
            <a:ext cx="1714512" cy="1143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5786446" y="3929066"/>
            <a:ext cx="100013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24" idx="5"/>
          </p:cNvCxnSpPr>
          <p:nvPr/>
        </p:nvCxnSpPr>
        <p:spPr>
          <a:xfrm rot="16200000" flipH="1">
            <a:off x="5661810" y="3947305"/>
            <a:ext cx="1129149" cy="15490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5400000">
            <a:off x="4321967" y="4822041"/>
            <a:ext cx="1000132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24" idx="3"/>
          </p:cNvCxnSpPr>
          <p:nvPr/>
        </p:nvCxnSpPr>
        <p:spPr>
          <a:xfrm rot="5400000">
            <a:off x="2847103" y="3953312"/>
            <a:ext cx="843395" cy="12512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24" idx="2"/>
          </p:cNvCxnSpPr>
          <p:nvPr/>
        </p:nvCxnSpPr>
        <p:spPr>
          <a:xfrm rot="10800000">
            <a:off x="2428860" y="3500438"/>
            <a:ext cx="1143008" cy="266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  <a:r>
              <a:rPr lang="ru-RU" i="1" u="sng" dirty="0" smtClean="0"/>
              <a:t/>
            </a:r>
            <a:br>
              <a:rPr lang="ru-RU" i="1" u="sng" dirty="0" smtClean="0"/>
            </a:br>
            <a:endParaRPr lang="ru-RU" i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7603"/>
            <a:ext cx="4320480" cy="289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17659066252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47040"/>
            <a:ext cx="436848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17659079825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7603"/>
            <a:ext cx="4368486" cy="290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17659079826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19362"/>
            <a:ext cx="4320480" cy="280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67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17659079459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5" y="188640"/>
            <a:ext cx="8901847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17659078553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0" y="160850"/>
            <a:ext cx="8894792" cy="66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7659079828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675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17659080653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19072"/>
            <a:ext cx="5076056" cy="677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17659080655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9" y="-1"/>
            <a:ext cx="5133971" cy="68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Письма бойцам СВО</a:t>
            </a:r>
            <a:endParaRPr lang="ru-RU" dirty="0"/>
          </a:p>
        </p:txBody>
      </p:sp>
      <p:pic>
        <p:nvPicPr>
          <p:cNvPr id="4098" name="Picture 2" descr="17659075686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7794"/>
            <a:ext cx="3816424" cy="50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17659075686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66" y="1157279"/>
            <a:ext cx="3732213" cy="50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17659075687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7795"/>
            <a:ext cx="3763125" cy="505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76590760656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79" y="1197795"/>
            <a:ext cx="3824421" cy="50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73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10225136" cy="1285860"/>
          </a:xfrm>
        </p:spPr>
        <p:txBody>
          <a:bodyPr>
            <a:normAutofit fontScale="90000"/>
          </a:bodyPr>
          <a:lstStyle/>
          <a:p>
            <a:r>
              <a:rPr lang="ru-RU" sz="36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Сохранение культурного и исторического </a:t>
            </a:r>
            <a:br>
              <a:rPr lang="ru-RU" sz="36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наследия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17659069508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" y="260648"/>
            <a:ext cx="45720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17659069510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17" y="3376830"/>
            <a:ext cx="454025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17659069507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" y="3376830"/>
            <a:ext cx="4572000" cy="340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17659069095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17" y="260648"/>
            <a:ext cx="4355976" cy="311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12845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 err="1"/>
              <a:t>Цифровизация</a:t>
            </a:r>
            <a:r>
              <a:rPr lang="ru-RU" sz="2400" dirty="0"/>
              <a:t> – это новый подход к организации и развитию жизненного и профессионального пространства человека, новая социальная ситуация развития. </a:t>
            </a:r>
            <a:r>
              <a:rPr lang="ru-RU" sz="2400" dirty="0" err="1"/>
              <a:t>Цифровизация</a:t>
            </a:r>
            <a:r>
              <a:rPr lang="ru-RU" sz="2400" dirty="0"/>
              <a:t> в образовании – это новая парадигма, предусматривающая новые возможности и формы коммуникации и взаимодействия субъектов образования; эффективное средство получения качественного образования. Цифровые технологии позволяют выстраивать индивидуальные образовательные маршруты, делают образовательную среду, единой, безграничной, доступной, позволяющей осуществлять образование сразу в нескольких направлениях, совмещать учебу и работу и другие виды деятельности, получать информацию в доступной увлекательной, игровой форме.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765907642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1"/>
            <a:ext cx="4320480" cy="57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17659076421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6072"/>
            <a:ext cx="4464496" cy="593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24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538</TotalTime>
  <Words>633</Words>
  <Application>Microsoft Office PowerPoint</Application>
  <PresentationFormat>Экран (4:3)</PresentationFormat>
  <Paragraphs>40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Презентация PowerPoint</vt:lpstr>
      <vt:lpstr>Презентация PowerPoint</vt:lpstr>
      <vt:lpstr>Презентация PowerPoint</vt:lpstr>
      <vt:lpstr>Патриотическое воспитание </vt:lpstr>
      <vt:lpstr>Презентация PowerPoint</vt:lpstr>
      <vt:lpstr>Письма бойцам СВО</vt:lpstr>
      <vt:lpstr>Сохранение культурного и исторического  наследия </vt:lpstr>
      <vt:lpstr> </vt:lpstr>
      <vt:lpstr>Презентация PowerPoint</vt:lpstr>
      <vt:lpstr>Презентация PowerPoint</vt:lpstr>
      <vt:lpstr>Презентация PowerPoint</vt:lpstr>
      <vt:lpstr>Спортивные состязания </vt:lpstr>
      <vt:lpstr>Семья в школьной жизни</vt:lpstr>
      <vt:lpstr>Школьные традиции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Макаринский В.А.</cp:lastModifiedBy>
  <cp:revision>61</cp:revision>
  <dcterms:created xsi:type="dcterms:W3CDTF">2017-10-13T08:04:46Z</dcterms:created>
  <dcterms:modified xsi:type="dcterms:W3CDTF">2025-12-17T21:19:40Z</dcterms:modified>
</cp:coreProperties>
</file>