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52" r:id="rId3"/>
    <p:sldId id="329" r:id="rId4"/>
    <p:sldId id="357" r:id="rId5"/>
    <p:sldId id="415" r:id="rId6"/>
    <p:sldId id="364" r:id="rId7"/>
    <p:sldId id="395" r:id="rId8"/>
    <p:sldId id="383" r:id="rId9"/>
    <p:sldId id="367" r:id="rId10"/>
    <p:sldId id="369" r:id="rId11"/>
    <p:sldId id="376" r:id="rId12"/>
    <p:sldId id="416" r:id="rId13"/>
    <p:sldId id="331" r:id="rId14"/>
    <p:sldId id="360" r:id="rId15"/>
    <p:sldId id="361" r:id="rId16"/>
    <p:sldId id="391" r:id="rId17"/>
    <p:sldId id="414" r:id="rId18"/>
    <p:sldId id="404" r:id="rId19"/>
    <p:sldId id="405" r:id="rId20"/>
    <p:sldId id="406" r:id="rId21"/>
    <p:sldId id="408" r:id="rId22"/>
    <p:sldId id="409" r:id="rId23"/>
    <p:sldId id="411" r:id="rId24"/>
    <p:sldId id="407" r:id="rId25"/>
    <p:sldId id="412" r:id="rId26"/>
    <p:sldId id="417" r:id="rId27"/>
    <p:sldId id="323" r:id="rId28"/>
    <p:sldId id="402" r:id="rId29"/>
    <p:sldId id="403" r:id="rId30"/>
    <p:sldId id="418" r:id="rId31"/>
    <p:sldId id="358" r:id="rId32"/>
    <p:sldId id="359" r:id="rId33"/>
    <p:sldId id="345" r:id="rId34"/>
    <p:sldId id="381" r:id="rId35"/>
    <p:sldId id="283" r:id="rId36"/>
    <p:sldId id="285" r:id="rId37"/>
    <p:sldId id="292" r:id="rId38"/>
    <p:sldId id="410" r:id="rId39"/>
    <p:sldId id="413" r:id="rId40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3505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444" autoAdjust="0"/>
  </p:normalViewPr>
  <p:slideViewPr>
    <p:cSldViewPr>
      <p:cViewPr varScale="1">
        <p:scale>
          <a:sx n="120" d="100"/>
          <a:sy n="120" d="100"/>
        </p:scale>
        <p:origin x="13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137AAE1-9F8C-4867-8FAC-BBC99280676B}" type="datetimeFigureOut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64F4268-6771-4003-92F7-467077B409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8093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E1193A8-F6DE-4A95-BA85-C6FD7122450A}" type="datetimeFigureOut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A60887-DB1E-436B-8384-A878260158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03174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6FF3EB-839F-4AC3-9C19-691D55E079A5}" type="slidenum">
              <a:rPr lang="ru-RU" altLang="ru-RU" smtClean="0"/>
              <a:pPr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8704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8F739B0-2486-4C91-828A-14736E484C2A}" type="slidenum">
              <a:rPr lang="ru-RU" altLang="ru-RU">
                <a:latin typeface="Calibri" panose="020F0502020204030204" pitchFamily="34" charset="0"/>
              </a:rPr>
              <a:pPr/>
              <a:t>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74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8B085-1C26-4CE2-BC4E-5C6AC6FA1034}" type="slidenum">
              <a:rPr lang="ru-RU" altLang="ru-RU" smtClean="0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2816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8B085-1C26-4CE2-BC4E-5C6AC6FA1034}" type="slidenum">
              <a:rPr lang="ru-RU" altLang="ru-RU" smtClean="0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7400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8B085-1C26-4CE2-BC4E-5C6AC6FA1034}" type="slidenum">
              <a:rPr lang="ru-RU" altLang="ru-RU" smtClean="0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168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213F0E-F4AF-4639-A79E-1087BF611435}" type="slidenum">
              <a:rPr lang="ru-RU" altLang="ru-RU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14</a:t>
            </a:fld>
            <a:endParaRPr lang="ru-RU" altLang="ru-RU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7966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8B085-1C26-4CE2-BC4E-5C6AC6FA1034}" type="slidenum">
              <a:rPr lang="ru-RU" altLang="ru-RU" smtClean="0"/>
              <a:pPr>
                <a:spcBef>
                  <a:spcPct val="0"/>
                </a:spcBef>
              </a:pPr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7282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8B085-1C26-4CE2-BC4E-5C6AC6FA1034}" type="slidenum">
              <a:rPr lang="ru-RU" altLang="ru-RU" smtClean="0"/>
              <a:pPr>
                <a:spcBef>
                  <a:spcPct val="0"/>
                </a:spcBef>
              </a:pPr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8341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obrkuban.r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09675-13AA-413B-B6E5-B73516C4402B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2AE97-340B-43F2-8988-1917D4D601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288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3C220-8A19-4426-A28E-4CC1E118A227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8576E-D789-4B40-8B18-A764BF1F3D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46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47174-A405-46D9-8D54-F59CB8797271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EC88D-02A9-4BBC-A3CA-35F33BAA67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407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3A48-838D-491B-B1C9-92EF9AB03082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081B3-EA94-4AB1-A1E7-1C37B4A4A1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4333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EC0DB-6781-4EE4-82D6-7594645D4B4A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A4314-E37E-4E57-B4F7-058193DBDF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7185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370B4-C476-4804-9E1A-49FA6030D514}" type="datetime1">
              <a:rPr lang="ru-RU"/>
              <a:pPr>
                <a:defRPr/>
              </a:pPr>
              <a:t>24.12.2025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22FF5-3F0D-4AAF-9180-ED25B3C56F4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9212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2"/>
          <a:stretch>
            <a:fillRect/>
          </a:stretch>
        </p:blipFill>
        <p:spPr bwMode="auto">
          <a:xfrm>
            <a:off x="0" y="0"/>
            <a:ext cx="9129713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 userDrawn="1"/>
        </p:nvSpPr>
        <p:spPr>
          <a:xfrm>
            <a:off x="0" y="20639"/>
            <a:ext cx="9129713" cy="6816725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8" tIns="34280" rIns="68558" bIns="3428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5" name="Группа 12"/>
          <p:cNvGrpSpPr>
            <a:grpSpLocks/>
          </p:cNvGrpSpPr>
          <p:nvPr userDrawn="1"/>
        </p:nvGrpSpPr>
        <p:grpSpPr bwMode="auto">
          <a:xfrm>
            <a:off x="76200" y="42863"/>
            <a:ext cx="823913" cy="1008062"/>
            <a:chOff x="102371" y="43510"/>
            <a:chExt cx="797222" cy="749970"/>
          </a:xfrm>
        </p:grpSpPr>
        <p:pic>
          <p:nvPicPr>
            <p:cNvPr id="6" name="Picture 2" descr="http://www.minobrkuban.ru/bitrix/templates/adaptive/img/header_logo.png">
              <a:hlinkClick r:id="rId3"/>
            </p:cNvPr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2371" y="97839"/>
              <a:ext cx="797222" cy="6956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</p:pic>
        <p:pic>
          <p:nvPicPr>
            <p:cNvPr id="7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337390" y="43510"/>
              <a:ext cx="327184" cy="402740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  <p:pic>
        <p:nvPicPr>
          <p:cNvPr id="8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5439"/>
            <a:ext cx="9129713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4" y="2869"/>
            <a:ext cx="8064896" cy="833846"/>
          </a:xfrm>
        </p:spPr>
        <p:txBody>
          <a:bodyPr lIns="35997" tIns="35997" rIns="35997" bIns="35997">
            <a:normAutofit/>
          </a:bodyPr>
          <a:lstStyle>
            <a:lvl1pPr algn="ctr">
              <a:defRPr sz="1949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6823473" y="6381751"/>
            <a:ext cx="2288381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F3D9BE6-77CD-42CE-99AB-A6791ED7ED1E}" type="datetimeFigureOut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BD3A92-728E-4418-B7AC-EF11D50579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820299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DF89E-2E6B-49E2-869C-1D81C00BD8B7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3D436-92D5-4735-9A65-A776810ACD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314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3776E-EA66-40F3-9D50-5FA0D8A7A112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6D65F-3352-4546-9C45-CA241B7968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49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CF31A-5176-4D47-8D94-577B5A29B7C8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66956-282C-495F-8339-C9508F6402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2184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315B3-31D3-467E-87A1-6059351B7A3D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FFE53-1B8F-426E-BDF7-EB8E18C460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907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F13FD-0BEE-424D-B483-CFB6E0B9D835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E5420-D124-4B32-9CE9-70C408D656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223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B5CA5-E6AA-469E-9D2C-402764DB206B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E9E22-44D5-47F1-80BE-7334D68CE4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24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98D43-BAD8-464E-9995-2F28BC05BD7D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FCD1C-A98A-48B7-BC05-9A574D9A83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391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38576-5B53-40E9-B452-E9E9CF0C571A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75216-E285-4AF9-AB8D-42A0A73F3E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280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596DE0-E00C-49B0-A9AB-4C73478B6D99}" type="datetime1">
              <a:rPr lang="ru-RU"/>
              <a:pPr>
                <a:defRPr/>
              </a:pPr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84F2468-5D5B-463E-AF12-E68DF35E59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  <p:sldLayoutId id="2147484136" r:id="rId12"/>
    <p:sldLayoutId id="2147484137" r:id="rId13"/>
    <p:sldLayoutId id="2147484141" r:id="rId14"/>
    <p:sldLayoutId id="214748414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" TargetMode="External"/><Relationship Id="rId2" Type="http://schemas.openxmlformats.org/officeDocument/2006/relationships/hyperlink" Target="http://ege.edu.ru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inobr.donland.ru/activity/8286/" TargetMode="External"/><Relationship Id="rId5" Type="http://schemas.openxmlformats.org/officeDocument/2006/relationships/hyperlink" Target="https://salsk-uo.donland.ru/activity/15032/" TargetMode="External"/><Relationship Id="rId4" Type="http://schemas.openxmlformats.org/officeDocument/2006/relationships/hyperlink" Target="http://www.fipi.ru/content/otkrytyy-bank-zadaniy-ege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43042" y="714356"/>
            <a:ext cx="685804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endParaRPr lang="ru-RU" sz="2000" b="1" i="1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475656" y="1484784"/>
            <a:ext cx="717401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latin typeface="+mn-lt"/>
              </a:rPr>
              <a:t>Порядок и процедура проведения государственной итоговой аттестации выпускников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latin typeface="+mn-lt"/>
              </a:rPr>
              <a:t>11 классов в 2026 году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2844" y="6500834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714356"/>
            <a:ext cx="65722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spc="0" dirty="0">
                <a:ln w="0"/>
                <a:effectLst>
                  <a:reflection blurRad="12700" stA="50000" endPos="50000" dist="5000" dir="5400000" sy="-100000" rotWithShape="0"/>
                </a:effectLst>
              </a:rPr>
              <a:t>ГИА- 11 в  2025- 2026 учебном году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19256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rgbClr val="7030A0"/>
                </a:solidFill>
              </a:rPr>
              <a:t>Критерий оценивания </a:t>
            </a:r>
            <a:br>
              <a:rPr lang="ru-RU" b="1" i="1" dirty="0">
                <a:solidFill>
                  <a:srgbClr val="7030A0"/>
                </a:solidFill>
              </a:rPr>
            </a:br>
            <a:r>
              <a:rPr lang="ru-RU" b="1" i="1" dirty="0">
                <a:solidFill>
                  <a:srgbClr val="7030A0"/>
                </a:solidFill>
              </a:rPr>
              <a:t>итогового сочинения </a:t>
            </a:r>
          </a:p>
          <a:p>
            <a:pPr marL="0" indent="0" algn="just">
              <a:buNone/>
            </a:pPr>
            <a:r>
              <a:rPr lang="ru-RU" dirty="0"/>
              <a:t>1. Соответствие теме</a:t>
            </a:r>
          </a:p>
          <a:p>
            <a:pPr marL="0" indent="0">
              <a:buNone/>
            </a:pPr>
            <a:r>
              <a:rPr lang="ru-RU" dirty="0"/>
              <a:t>2. Аргументация. Привлечение литературного материала</a:t>
            </a:r>
          </a:p>
          <a:p>
            <a:pPr marL="0" indent="0">
              <a:buNone/>
            </a:pPr>
            <a:r>
              <a:rPr lang="ru-RU" dirty="0"/>
              <a:t>3. Композиция и логика рассуждения</a:t>
            </a:r>
          </a:p>
          <a:p>
            <a:pPr marL="0" indent="0">
              <a:buNone/>
            </a:pPr>
            <a:r>
              <a:rPr lang="ru-RU" dirty="0"/>
              <a:t>4. Качество письменной речи</a:t>
            </a:r>
          </a:p>
          <a:p>
            <a:pPr marL="0" indent="0">
              <a:buNone/>
            </a:pPr>
            <a:r>
              <a:rPr lang="ru-RU" dirty="0"/>
              <a:t>5. Грамотность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986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4525963"/>
          </a:xfrm>
        </p:spPr>
        <p:txBody>
          <a:bodyPr/>
          <a:lstStyle/>
          <a:p>
            <a:pPr algn="ctr"/>
            <a:r>
              <a:rPr lang="ru-RU" b="1" dirty="0"/>
              <a:t>Итоговое сочинение оценивается зачётом, если:</a:t>
            </a:r>
            <a:r>
              <a:rPr lang="ru-RU" dirty="0"/>
              <a:t> </a:t>
            </a:r>
          </a:p>
          <a:p>
            <a:pPr>
              <a:buNone/>
            </a:pPr>
            <a:br>
              <a:rPr lang="ru-RU" dirty="0"/>
            </a:br>
            <a:r>
              <a:rPr lang="ru-RU" dirty="0"/>
              <a:t> В сочинении не менее 250 слов. </a:t>
            </a:r>
            <a:br>
              <a:rPr lang="ru-RU" dirty="0"/>
            </a:br>
            <a:r>
              <a:rPr lang="ru-RU" dirty="0"/>
              <a:t> Сочинение не списано. 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● Получен «зачёт» по Критерию №1. </a:t>
            </a:r>
          </a:p>
          <a:p>
            <a:pPr>
              <a:buNone/>
            </a:pPr>
            <a:r>
              <a:rPr lang="ru-RU" dirty="0"/>
              <a:t>● Получен «зачёт» по Критерию №2. </a:t>
            </a:r>
            <a:br>
              <a:rPr lang="ru-RU" dirty="0"/>
            </a:br>
            <a:r>
              <a:rPr lang="ru-RU" dirty="0"/>
              <a:t>● Получен «зачёт» по одному из Критериев №3-5.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http://gi-wom.ru/wp-content/uploads/2017/12/692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250" y="5373216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Восклицательный знак">
            <a:extLst>
              <a:ext uri="{FF2B5EF4-FFF2-40B4-BE49-F238E27FC236}">
                <a16:creationId xmlns:a16="http://schemas.microsoft.com/office/drawing/2014/main" id="{E0AF1048-86DA-430B-999B-DFC603A530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2272" y="1916832"/>
            <a:ext cx="601216" cy="601216"/>
          </a:xfrm>
          <a:prstGeom prst="rect">
            <a:avLst/>
          </a:prstGeom>
        </p:spPr>
      </p:pic>
      <p:pic>
        <p:nvPicPr>
          <p:cNvPr id="6" name="Рисунок 5" descr="Восклицательный знак">
            <a:extLst>
              <a:ext uri="{FF2B5EF4-FFF2-40B4-BE49-F238E27FC236}">
                <a16:creationId xmlns:a16="http://schemas.microsoft.com/office/drawing/2014/main" id="{691BF50B-8160-4930-A840-A1AF0578E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2272" y="2518048"/>
            <a:ext cx="601216" cy="60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14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7825" y="527050"/>
          <a:ext cx="7904163" cy="2743200"/>
        </p:xfrm>
        <a:graphic>
          <a:graphicData uri="http://schemas.openxmlformats.org/drawingml/2006/table">
            <a:tbl>
              <a:tblPr/>
              <a:tblGrid>
                <a:gridCol w="790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3170"/>
                        </a:lnSpc>
                        <a:spcAft>
                          <a:spcPts val="2980"/>
                        </a:spcAft>
                        <a:buClr>
                          <a:srgbClr val="000000"/>
                        </a:buClr>
                        <a:buSzPts val="2550"/>
                        <a:buFont typeface="Arial"/>
                        <a:buChar char="&gt;"/>
                        <a:tabLst>
                          <a:tab pos="408940" algn="l"/>
                        </a:tabLst>
                      </a:pPr>
                      <a:endParaRPr lang="ru-RU" sz="2500" b="1" u="none" strike="noStrike" spc="40" dirty="0">
                        <a:latin typeface="Calibri"/>
                        <a:ea typeface="Courier New"/>
                        <a:cs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412776"/>
          </a:xfrm>
        </p:spPr>
        <p:txBody>
          <a:bodyPr/>
          <a:lstStyle/>
          <a:p>
            <a:pPr marL="342900" indent="-342900">
              <a:spcAft>
                <a:spcPts val="2980"/>
              </a:spcAft>
              <a:buClr>
                <a:srgbClr val="000000"/>
              </a:buClr>
              <a:buSzPts val="2550"/>
              <a:tabLst>
                <a:tab pos="408940" algn="l"/>
              </a:tabLst>
              <a:defRPr/>
            </a:pPr>
            <a:br>
              <a:rPr lang="ru-RU" sz="20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12295" name="Содержимое 6"/>
          <p:cNvSpPr>
            <a:spLocks noGrp="1"/>
          </p:cNvSpPr>
          <p:nvPr>
            <p:ph idx="1"/>
          </p:nvPr>
        </p:nvSpPr>
        <p:spPr>
          <a:xfrm>
            <a:off x="678629" y="1412776"/>
            <a:ext cx="8213851" cy="4093384"/>
          </a:xfrm>
        </p:spPr>
        <p:txBody>
          <a:bodyPr/>
          <a:lstStyle/>
          <a:p>
            <a:pPr algn="ctr">
              <a:buFont typeface="Georgia" panose="02040502050405020303" pitchFamily="18" charset="0"/>
              <a:buNone/>
            </a:pPr>
            <a:r>
              <a:rPr lang="ru-RU" altLang="ru-RU" sz="7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ИТОГОВАЯ  АТТЕСТАЦИЯ- 2026</a:t>
            </a:r>
            <a:endParaRPr lang="ru-RU" altLang="ru-RU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76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357188"/>
            <a:ext cx="7499350" cy="50165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r>
              <a:rPr lang="ru-RU" altLang="ru-RU" sz="3200" b="1" dirty="0">
                <a:ln w="190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Сроки подачи заявлений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3" y="858838"/>
            <a:ext cx="7786687" cy="5284787"/>
          </a:xfrm>
        </p:spPr>
        <p:txBody>
          <a:bodyPr/>
          <a:lstStyle/>
          <a:p>
            <a:pPr marL="4763" indent="355600" eaLnBrk="1" hangingPunct="1">
              <a:buFont typeface="Wingdings 2" pitchFamily="18" charset="2"/>
              <a:buNone/>
              <a:defRPr/>
            </a:pPr>
            <a:r>
              <a:rPr lang="ru-RU" sz="2400" dirty="0">
                <a:cs typeface="Times New Roman" pitchFamily="18" charset="0"/>
              </a:rPr>
              <a:t>П.12. Согласно Порядку проведения государственной итоговой аттестации по образовательным программам среднего общего образования  срок подачи заявления на внесение перечня экзаменов в федеральную базу                    </a:t>
            </a:r>
            <a:r>
              <a:rPr lang="ru-RU" sz="2400" b="1" u="sng" dirty="0">
                <a:solidFill>
                  <a:srgbClr val="0000FF"/>
                </a:solidFill>
                <a:cs typeface="Times New Roman" pitchFamily="18" charset="0"/>
              </a:rPr>
              <a:t>до 1 февраля</a:t>
            </a:r>
          </a:p>
          <a:p>
            <a:pPr marL="4763" indent="355600" eaLnBrk="1" hangingPunct="1">
              <a:buFont typeface="Wingdings 2" pitchFamily="18" charset="2"/>
              <a:buNone/>
              <a:defRPr/>
            </a:pPr>
            <a:r>
              <a:rPr lang="ru-RU" sz="2400" b="1" u="sng" dirty="0">
                <a:solidFill>
                  <a:srgbClr val="0000FF"/>
                </a:solidFill>
                <a:cs typeface="Times New Roman" pitchFamily="18" charset="0"/>
              </a:rPr>
              <a:t>Уровень математики - за 2 недели до основного периода ЕГЭ </a:t>
            </a:r>
            <a:endParaRPr lang="ru-RU" sz="2400" b="1" dirty="0">
              <a:solidFill>
                <a:srgbClr val="0000FF"/>
              </a:solidFill>
              <a:cs typeface="Times New Roman" pitchFamily="18" charset="0"/>
            </a:endParaRPr>
          </a:p>
          <a:p>
            <a:pPr marL="4763" indent="355600" algn="ctr" eaLnBrk="1" hangingPunct="1">
              <a:buFont typeface="Wingdings 2" pitchFamily="18" charset="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cs typeface="Times New Roman" pitchFamily="18" charset="0"/>
              </a:rPr>
              <a:t>регистрация участников ЕГЭ </a:t>
            </a:r>
          </a:p>
          <a:p>
            <a:pPr marL="4763" indent="355600" algn="ctr" eaLnBrk="1" hangingPunct="1">
              <a:buFont typeface="Wingdings 2" pitchFamily="18" charset="2"/>
              <a:buNone/>
              <a:defRPr/>
            </a:pPr>
            <a:r>
              <a:rPr lang="ru-RU" sz="5400" b="1" u="sng" dirty="0">
                <a:solidFill>
                  <a:srgbClr val="C00000"/>
                </a:solidFill>
                <a:cs typeface="Times New Roman" pitchFamily="18" charset="0"/>
              </a:rPr>
              <a:t>до 1 февраля  </a:t>
            </a:r>
          </a:p>
          <a:p>
            <a:pPr marL="4763" indent="355600" algn="ctr" eaLnBrk="1" hangingPunct="1">
              <a:buFont typeface="Wingdings 2" pitchFamily="18" charset="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cs typeface="Times New Roman" pitchFamily="18" charset="0"/>
              </a:rPr>
              <a:t>2026 года </a:t>
            </a:r>
          </a:p>
          <a:p>
            <a:pPr marL="4763" indent="355600" algn="ctr" eaLnBrk="1" hangingPunct="1">
              <a:buFont typeface="Wingdings 2" pitchFamily="18" charset="2"/>
              <a:buNone/>
              <a:defRPr/>
            </a:pPr>
            <a:endParaRPr lang="ru-RU" sz="3600" b="1" dirty="0">
              <a:solidFill>
                <a:srgbClr val="C00000"/>
              </a:solidFill>
              <a:cs typeface="Times New Roman" pitchFamily="18" charset="0"/>
            </a:endParaRPr>
          </a:p>
          <a:p>
            <a:pPr marL="4763" indent="355600" algn="ctr" eaLnBrk="1" hangingPunct="1">
              <a:buFont typeface="Wingdings 2" pitchFamily="18" charset="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endParaRPr lang="ru-RU" sz="3600" b="1" dirty="0"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ru-RU" dirty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52F071-097F-4C7A-BB5C-D0727565C6D7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>
            <a:off x="1428750" y="142875"/>
            <a:ext cx="6743700" cy="928688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Какие предметы сдавать</a:t>
            </a:r>
            <a:r>
              <a:rPr lang="en-US" sz="2800" b="1" dirty="0"/>
              <a:t>?</a:t>
            </a:r>
            <a:endParaRPr lang="ru-RU" sz="2800" b="1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304800" y="2819400"/>
            <a:ext cx="2143125" cy="857250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Обязательные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предметы: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228600" y="4343400"/>
            <a:ext cx="2357438" cy="85725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Русский язык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228600" y="1524000"/>
            <a:ext cx="2357438" cy="85725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Математика</a:t>
            </a: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2786063" y="3643313"/>
            <a:ext cx="6143625" cy="1928812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Документы можно подать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</a:rPr>
              <a:t>в 5 ВУЗов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</a:rPr>
              <a:t>Количество специальностей от 1 до 10 вуз определяет самостоятельно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371600" y="3733800"/>
            <a:ext cx="762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1371600" y="2438400"/>
            <a:ext cx="76200" cy="3048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95" name="Номер слайда 1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B736F4-B990-4FCF-B84F-75E92A31BB1C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2844" y="6500834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2643188" y="1285875"/>
            <a:ext cx="6215062" cy="1928813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Предметы по выбору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(количество предметов для сдачи определяется самостоятельно)</a:t>
            </a:r>
          </a:p>
        </p:txBody>
      </p:sp>
    </p:spTree>
    <p:extLst>
      <p:ext uri="{BB962C8B-B14F-4D97-AF65-F5344CB8AC3E}">
        <p14:creationId xmlns:p14="http://schemas.microsoft.com/office/powerpoint/2010/main" val="139666995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925" y="836613"/>
            <a:ext cx="2736850" cy="584200"/>
          </a:xfrm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ЕГЭ-2025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57525" y="287338"/>
            <a:ext cx="5902325" cy="2205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rgbClr val="C00000"/>
                </a:solidFill>
              </a:rPr>
              <a:t>Обязательные предметы: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ru-RU" dirty="0"/>
              <a:t>Русский язык</a:t>
            </a: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ru-RU" dirty="0"/>
              <a:t>Математика (базовый/профильный уровни)</a:t>
            </a:r>
          </a:p>
          <a:p>
            <a:pPr eaLnBrk="1" hangingPunct="1">
              <a:defRPr/>
            </a:pPr>
            <a:r>
              <a:rPr lang="ru-RU" b="1" dirty="0">
                <a:solidFill>
                  <a:srgbClr val="C00000"/>
                </a:solidFill>
              </a:rPr>
              <a:t>Все остальные предметы – ПО ВЫБОРУ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460500"/>
            <a:ext cx="6589365" cy="14192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Русский язык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Поступление в ВУЗ – минимальный балл –</a:t>
            </a:r>
            <a:r>
              <a:rPr lang="ru-RU" b="1" dirty="0">
                <a:solidFill>
                  <a:srgbClr val="FF0000"/>
                </a:solidFill>
              </a:rPr>
              <a:t>40 баллов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Получение аттестата - минимальный балл – 24 балла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57613" y="2757488"/>
            <a:ext cx="518795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Математика</a:t>
            </a:r>
          </a:p>
          <a:p>
            <a:pPr eaLnBrk="1" hangingPunct="1">
              <a:defRPr/>
            </a:pPr>
            <a:r>
              <a:rPr lang="ru-RU" b="1" u="sng" dirty="0">
                <a:solidFill>
                  <a:schemeClr val="tx2">
                    <a:lumMod val="50000"/>
                  </a:schemeClr>
                </a:solidFill>
              </a:rPr>
              <a:t>Базовый уровень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5-балльная система, получение аттестата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Минимальный балл – </a:t>
            </a:r>
            <a:r>
              <a:rPr lang="ru-RU" b="1" dirty="0">
                <a:solidFill>
                  <a:srgbClr val="C00000"/>
                </a:solidFill>
              </a:rPr>
              <a:t>7 баллов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- оценка – </a:t>
            </a:r>
            <a:r>
              <a:rPr lang="ru-RU" b="1" dirty="0">
                <a:solidFill>
                  <a:srgbClr val="C00000"/>
                </a:solidFill>
              </a:rPr>
              <a:t>«3»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b="1" u="sng" dirty="0">
                <a:solidFill>
                  <a:schemeClr val="tx2">
                    <a:lumMod val="50000"/>
                  </a:schemeClr>
                </a:solidFill>
              </a:rPr>
              <a:t>Профильный уровень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Получение аттестата – </a:t>
            </a:r>
            <a:r>
              <a:rPr lang="ru-RU" b="1" dirty="0">
                <a:solidFill>
                  <a:srgbClr val="FF0000"/>
                </a:solidFill>
              </a:rPr>
              <a:t>27 баллов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; 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поступление в ВУЗ - </a:t>
            </a:r>
            <a:r>
              <a:rPr lang="ru-RU" b="1" dirty="0">
                <a:solidFill>
                  <a:srgbClr val="FF0000"/>
                </a:solidFill>
              </a:rPr>
              <a:t>39 баллов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altLang="ru-RU" b="1" dirty="0">
                <a:solidFill>
                  <a:srgbClr val="C00000"/>
                </a:solidFill>
              </a:rPr>
              <a:t>Выпускники могут сдавать: 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solidFill>
                  <a:srgbClr val="C00000"/>
                </a:solidFill>
              </a:rPr>
              <a:t>один из уровней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258888" y="5349875"/>
            <a:ext cx="6697662" cy="139149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576" tIns="36576" rIns="36576" bIns="36576"/>
          <a:lstStyle>
            <a:defPPr>
              <a:defRPr lang="ru-RU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cs typeface="Arial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dirty="0"/>
              <a:t>Иностранные языки </a:t>
            </a:r>
          </a:p>
          <a:p>
            <a:pPr eaLnBrk="1" hangingPunct="1">
              <a:defRPr/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Устная часть - раздел «Говорение»  можно сдать на добровольной основе.</a:t>
            </a:r>
          </a:p>
          <a:p>
            <a:pPr eaLnBrk="1" hangingPunct="1">
              <a:defRPr/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Письменная и устная часть проходят  в разные дни. </a:t>
            </a:r>
          </a:p>
          <a:p>
            <a:pPr eaLnBrk="1" hangingPunct="1">
              <a:defRPr/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100 баллов  =  80 баллов  (письмо) +  20 баллов (говорение)</a:t>
            </a:r>
          </a:p>
          <a:p>
            <a:pPr algn="ctr" eaLnBrk="1" hangingPunct="1">
              <a:defRPr/>
            </a:pPr>
            <a:r>
              <a:rPr lang="ru-RU" altLang="ru-RU" dirty="0">
                <a:latin typeface="Calibri" pitchFamily="34" charset="0"/>
              </a:rPr>
              <a:t>РЕЗУЛЬТАТЫ УСТНОЙ И ПИСЬМЕННОЙ ЧАСТЕЙ ПУБЛИКУЮТСЯ В ОДИН ДЕНЬ</a:t>
            </a:r>
            <a:endParaRPr lang="ru-RU" altLang="ru-RU" dirty="0"/>
          </a:p>
        </p:txBody>
      </p:sp>
      <p:pic>
        <p:nvPicPr>
          <p:cNvPr id="18439" name="Picture 6" descr="читает на стоп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3" y="930275"/>
            <a:ext cx="108108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2" descr="http://www.college-edu.ru/upload/iblock/e62/e629a431f3baf1a65445efbd2f2fe44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97948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4" descr="http://www.lackservice-hamburg.de/images/6397253_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955675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9512" y="4077072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Внимание!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/>
              <a:t>Черновики и КИМ не проверяются и записи в них не учитываются при обработке</a:t>
            </a:r>
          </a:p>
        </p:txBody>
      </p:sp>
    </p:spTree>
    <p:extLst>
      <p:ext uri="{BB962C8B-B14F-4D97-AF65-F5344CB8AC3E}">
        <p14:creationId xmlns:p14="http://schemas.microsoft.com/office/powerpoint/2010/main" val="3110479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064104" cy="62507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100" dirty="0"/>
              <a:t>Математика на ЕГЭ: или-или </a:t>
            </a:r>
          </a:p>
        </p:txBody>
      </p:sp>
      <p:sp>
        <p:nvSpPr>
          <p:cNvPr id="16388" name="Прямоугольник 18"/>
          <p:cNvSpPr>
            <a:spLocks noChangeArrowheads="1"/>
          </p:cNvSpPr>
          <p:nvPr/>
        </p:nvSpPr>
        <p:spPr bwMode="auto">
          <a:xfrm>
            <a:off x="608604" y="4215725"/>
            <a:ext cx="2004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u="sng" dirty="0">
                <a:solidFill>
                  <a:srgbClr val="4472C4"/>
                </a:solidFill>
                <a:latin typeface="Arial" panose="020B0604020202020204" pitchFamily="34" charset="0"/>
              </a:rPr>
              <a:t>Пункт 12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4472C4"/>
                </a:solidFill>
                <a:latin typeface="Arial" panose="020B0604020202020204" pitchFamily="34" charset="0"/>
              </a:rPr>
              <a:t>Порядка ГИА-11</a:t>
            </a:r>
          </a:p>
        </p:txBody>
      </p:sp>
      <p:sp>
        <p:nvSpPr>
          <p:cNvPr id="16389" name="Прямоугольник 19"/>
          <p:cNvSpPr>
            <a:spLocks noChangeArrowheads="1"/>
          </p:cNvSpPr>
          <p:nvPr/>
        </p:nvSpPr>
        <p:spPr bwMode="auto">
          <a:xfrm>
            <a:off x="3517239" y="4266188"/>
            <a:ext cx="2004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u="sng" dirty="0">
                <a:solidFill>
                  <a:srgbClr val="43BB8D"/>
                </a:solidFill>
                <a:latin typeface="Arial" panose="020B0604020202020204" pitchFamily="34" charset="0"/>
              </a:rPr>
              <a:t>Пункт 13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43BB8D"/>
                </a:solidFill>
                <a:latin typeface="Arial" panose="020B0604020202020204" pitchFamily="34" charset="0"/>
              </a:rPr>
              <a:t>Порядка ГИА-11</a:t>
            </a:r>
          </a:p>
        </p:txBody>
      </p:sp>
      <p:sp>
        <p:nvSpPr>
          <p:cNvPr id="16390" name="Прямоугольник 20"/>
          <p:cNvSpPr>
            <a:spLocks noChangeArrowheads="1"/>
          </p:cNvSpPr>
          <p:nvPr/>
        </p:nvSpPr>
        <p:spPr bwMode="auto">
          <a:xfrm>
            <a:off x="6475895" y="4178125"/>
            <a:ext cx="2004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u="sng" dirty="0">
                <a:solidFill>
                  <a:srgbClr val="CE9298"/>
                </a:solidFill>
                <a:latin typeface="Arial" panose="020B0604020202020204" pitchFamily="34" charset="0"/>
              </a:rPr>
              <a:t>Пункт 51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CE9298"/>
                </a:solidFill>
                <a:latin typeface="Arial" panose="020B0604020202020204" pitchFamily="34" charset="0"/>
              </a:rPr>
              <a:t>Порядка ГИА-11</a:t>
            </a:r>
          </a:p>
        </p:txBody>
      </p:sp>
      <p:grpSp>
        <p:nvGrpSpPr>
          <p:cNvPr id="16391" name="Группа 7"/>
          <p:cNvGrpSpPr>
            <a:grpSpLocks/>
          </p:cNvGrpSpPr>
          <p:nvPr/>
        </p:nvGrpSpPr>
        <p:grpSpPr bwMode="auto">
          <a:xfrm>
            <a:off x="509557" y="1052736"/>
            <a:ext cx="2538413" cy="3126581"/>
            <a:chOff x="3269245" y="573245"/>
            <a:chExt cx="3384000" cy="4168800"/>
          </a:xfrm>
        </p:grpSpPr>
        <p:grpSp>
          <p:nvGrpSpPr>
            <p:cNvPr id="16404" name="Группа 5"/>
            <p:cNvGrpSpPr>
              <a:grpSpLocks/>
            </p:cNvGrpSpPr>
            <p:nvPr/>
          </p:nvGrpSpPr>
          <p:grpSpPr bwMode="auto">
            <a:xfrm>
              <a:off x="3269245" y="573245"/>
              <a:ext cx="3384000" cy="4168800"/>
              <a:chOff x="3269245" y="573245"/>
              <a:chExt cx="3384000" cy="4168800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3269245" y="573245"/>
                <a:ext cx="3384000" cy="4168800"/>
              </a:xfrm>
              <a:prstGeom prst="rect">
                <a:avLst/>
              </a:prstGeom>
              <a:noFill/>
              <a:ln w="1905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3421620" y="725646"/>
                <a:ext cx="3023697" cy="3808436"/>
              </a:xfrm>
              <a:prstGeom prst="rect">
                <a:avLst/>
              </a:prstGeom>
              <a:noFill/>
              <a:ln w="7620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3600979" y="905035"/>
                <a:ext cx="2664979" cy="3449658"/>
              </a:xfrm>
              <a:prstGeom prst="rect">
                <a:avLst/>
              </a:prstGeom>
              <a:solidFill>
                <a:srgbClr val="4472C4"/>
              </a:solidFill>
              <a:ln w="7620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6405" name="Прямоугольник 38"/>
            <p:cNvSpPr>
              <a:spLocks noChangeArrowheads="1"/>
            </p:cNvSpPr>
            <p:nvPr/>
          </p:nvSpPr>
          <p:spPr bwMode="auto">
            <a:xfrm>
              <a:off x="3520708" y="1152994"/>
              <a:ext cx="2664000" cy="1785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Необходимо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выбрать уровень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ЕГЭ по математике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(базовый или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профильный)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ru-RU" altLang="ru-RU" sz="135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6392" name="Группа 39"/>
          <p:cNvGrpSpPr>
            <a:grpSpLocks/>
          </p:cNvGrpSpPr>
          <p:nvPr/>
        </p:nvGrpSpPr>
        <p:grpSpPr bwMode="auto">
          <a:xfrm>
            <a:off x="3208861" y="1052736"/>
            <a:ext cx="2538413" cy="3126581"/>
            <a:chOff x="3297984" y="-198970"/>
            <a:chExt cx="3384000" cy="3292945"/>
          </a:xfrm>
        </p:grpSpPr>
        <p:grpSp>
          <p:nvGrpSpPr>
            <p:cNvPr id="16399" name="Группа 40"/>
            <p:cNvGrpSpPr>
              <a:grpSpLocks/>
            </p:cNvGrpSpPr>
            <p:nvPr/>
          </p:nvGrpSpPr>
          <p:grpSpPr bwMode="auto">
            <a:xfrm>
              <a:off x="3297984" y="-198970"/>
              <a:ext cx="3384000" cy="3292945"/>
              <a:chOff x="3297984" y="-198970"/>
              <a:chExt cx="3384000" cy="3292945"/>
            </a:xfrm>
          </p:grpSpPr>
          <p:sp>
            <p:nvSpPr>
              <p:cNvPr id="43" name="Прямоугольник 42"/>
              <p:cNvSpPr/>
              <p:nvPr/>
            </p:nvSpPr>
            <p:spPr>
              <a:xfrm>
                <a:off x="3297984" y="-198970"/>
                <a:ext cx="3384000" cy="3292945"/>
              </a:xfrm>
              <a:prstGeom prst="rect">
                <a:avLst/>
              </a:prstGeom>
              <a:noFill/>
              <a:ln w="19050">
                <a:solidFill>
                  <a:srgbClr val="43BB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3394195" y="-151374"/>
                <a:ext cx="3023696" cy="3008292"/>
              </a:xfrm>
              <a:prstGeom prst="rect">
                <a:avLst/>
              </a:prstGeom>
              <a:noFill/>
              <a:ln w="76200">
                <a:solidFill>
                  <a:srgbClr val="43BB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3580819" y="63112"/>
                <a:ext cx="2664980" cy="2723639"/>
              </a:xfrm>
              <a:prstGeom prst="rect">
                <a:avLst/>
              </a:prstGeom>
              <a:solidFill>
                <a:srgbClr val="43BB8D"/>
              </a:solidFill>
              <a:ln w="76200">
                <a:solidFill>
                  <a:srgbClr val="43BB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6400" name="Прямоугольник 41"/>
            <p:cNvSpPr>
              <a:spLocks noChangeArrowheads="1"/>
            </p:cNvSpPr>
            <p:nvPr/>
          </p:nvSpPr>
          <p:spPr bwMode="auto">
            <a:xfrm>
              <a:off x="3611390" y="248502"/>
              <a:ext cx="2664000" cy="1410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Выпускники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прошлых лет,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имеющие аттестат,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не могут сдавать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ЕГЭ по математике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базового уровня</a:t>
              </a:r>
            </a:p>
          </p:txBody>
        </p:sp>
      </p:grpSp>
      <p:grpSp>
        <p:nvGrpSpPr>
          <p:cNvPr id="16393" name="Группа 45"/>
          <p:cNvGrpSpPr>
            <a:grpSpLocks/>
          </p:cNvGrpSpPr>
          <p:nvPr/>
        </p:nvGrpSpPr>
        <p:grpSpPr bwMode="auto">
          <a:xfrm>
            <a:off x="6056114" y="1052736"/>
            <a:ext cx="2538413" cy="3126581"/>
            <a:chOff x="3241468" y="-245650"/>
            <a:chExt cx="3384000" cy="3492000"/>
          </a:xfrm>
        </p:grpSpPr>
        <p:grpSp>
          <p:nvGrpSpPr>
            <p:cNvPr id="16394" name="Группа 46"/>
            <p:cNvGrpSpPr>
              <a:grpSpLocks/>
            </p:cNvGrpSpPr>
            <p:nvPr/>
          </p:nvGrpSpPr>
          <p:grpSpPr bwMode="auto">
            <a:xfrm>
              <a:off x="3241468" y="-245650"/>
              <a:ext cx="3384000" cy="3492000"/>
              <a:chOff x="3241468" y="-245650"/>
              <a:chExt cx="3384000" cy="3492000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3241468" y="-245650"/>
                <a:ext cx="3384000" cy="3492000"/>
              </a:xfrm>
              <a:prstGeom prst="rect">
                <a:avLst/>
              </a:prstGeom>
              <a:noFill/>
              <a:ln w="19050">
                <a:solidFill>
                  <a:srgbClr val="CE92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3449394" y="-94055"/>
                <a:ext cx="3023697" cy="3188810"/>
              </a:xfrm>
              <a:prstGeom prst="rect">
                <a:avLst/>
              </a:prstGeom>
              <a:noFill/>
              <a:ln w="76200">
                <a:solidFill>
                  <a:srgbClr val="CE92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3628753" y="56209"/>
                <a:ext cx="2664978" cy="2888280"/>
              </a:xfrm>
              <a:prstGeom prst="rect">
                <a:avLst/>
              </a:prstGeom>
              <a:solidFill>
                <a:srgbClr val="CE9298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6395" name="Прямоугольник 47"/>
            <p:cNvSpPr>
              <a:spLocks noChangeArrowheads="1"/>
            </p:cNvSpPr>
            <p:nvPr/>
          </p:nvSpPr>
          <p:spPr bwMode="auto">
            <a:xfrm>
              <a:off x="3524262" y="194625"/>
              <a:ext cx="2874488" cy="2178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В случае получения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75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неудовлетворительного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результата можно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изменить выбранный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ранее уровень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ЕГЭ по математике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для повторной сдачи ЕГЭ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35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в резервные сроки 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060303" y="5373216"/>
            <a:ext cx="453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 01.02.2024 год включительно</a:t>
            </a:r>
          </a:p>
        </p:txBody>
      </p:sp>
    </p:spTree>
    <p:extLst>
      <p:ext uri="{BB962C8B-B14F-4D97-AF65-F5344CB8AC3E}">
        <p14:creationId xmlns:p14="http://schemas.microsoft.com/office/powerpoint/2010/main" val="144564514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B66956-282C-495F-8339-C9508F6402F7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sp>
        <p:nvSpPr>
          <p:cNvPr id="62466" name="AutoShape 2" descr="ЕГЭ 2024 — «Республиканская полилингвальная многопрофильная гимназия № 2  &quot;СМАРТ&quot;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ЕГЭ 2024 — «Республиканская полилингвальная многопрофильная гимназия № 2  &quot;СМАРТ&quot;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70" name="Picture 6" descr="http://yarkayashkola.ru/wp-content/uploads/2023/10/%D0%9F%D0%BB%D0%B0%D0%BA%D0%B0%D1%82-%D0%93%D0%98%D0%90-2024_page-0001-1024x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026339" cy="6371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endParaRPr lang="ru-RU" sz="1400" dirty="0">
              <a:latin typeface="+mn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13D436-92D5-4735-9A65-A776810ACDC6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14816" t="16941" r="17454" b="13414"/>
          <a:stretch>
            <a:fillRect/>
          </a:stretch>
        </p:blipFill>
        <p:spPr bwMode="auto">
          <a:xfrm>
            <a:off x="467544" y="260648"/>
            <a:ext cx="828092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l="16178" t="21581" r="16598" b="7564"/>
          <a:stretch>
            <a:fillRect/>
          </a:stretch>
        </p:blipFill>
        <p:spPr bwMode="auto">
          <a:xfrm>
            <a:off x="539552" y="476672"/>
            <a:ext cx="806489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0" y="1478756"/>
            <a:ext cx="4924425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427633" y="919907"/>
            <a:ext cx="8680847" cy="1028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Порядок проведения государственной итоговой аттестации по образовательным программам 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среднего общего 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образования, утвержденный приказом Минпросвещения России и Рособрнадзора                                                    от 04.04.2023г № 233/552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0192" y="458242"/>
            <a:ext cx="775573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Порядок проведения ГИА </a:t>
            </a:r>
          </a:p>
        </p:txBody>
      </p:sp>
      <p:pic>
        <p:nvPicPr>
          <p:cNvPr id="11" name="Picture 2" descr="D:\Foto\Логотипы\Логотип МОН_бел400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866775"/>
            <a:ext cx="594122" cy="595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658" y="1948607"/>
            <a:ext cx="8680846" cy="450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29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 l="17691" t="18573" r="18931" b="14083"/>
          <a:stretch>
            <a:fillRect/>
          </a:stretch>
        </p:blipFill>
        <p:spPr bwMode="auto">
          <a:xfrm>
            <a:off x="539552" y="404664"/>
            <a:ext cx="806489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28573" t="18481" r="29000" b="12217"/>
          <a:stretch>
            <a:fillRect/>
          </a:stretch>
        </p:blipFill>
        <p:spPr bwMode="auto">
          <a:xfrm>
            <a:off x="539552" y="188640"/>
            <a:ext cx="806489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l="17468" t="49712" r="17899" b="6790"/>
          <a:stretch>
            <a:fillRect/>
          </a:stretch>
        </p:blipFill>
        <p:spPr bwMode="auto">
          <a:xfrm>
            <a:off x="539552" y="620688"/>
            <a:ext cx="82089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/>
          <a:lstStyle/>
          <a:p>
            <a:r>
              <a:rPr lang="ru-RU" sz="2800" b="1" dirty="0"/>
              <a:t>Для получения аттестата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28312" t="17868" r="29676" b="5783"/>
          <a:stretch>
            <a:fillRect/>
          </a:stretch>
        </p:blipFill>
        <p:spPr bwMode="auto">
          <a:xfrm>
            <a:off x="467544" y="548679"/>
            <a:ext cx="8208912" cy="593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18044" t="28318" r="19332" b="7493"/>
          <a:stretch>
            <a:fillRect/>
          </a:stretch>
        </p:blipFill>
        <p:spPr bwMode="auto">
          <a:xfrm>
            <a:off x="446365" y="476672"/>
            <a:ext cx="8302099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ru-RU" sz="3200" b="1" dirty="0"/>
              <a:t>Для поступления в ВУЗ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pic>
        <p:nvPicPr>
          <p:cNvPr id="40962" name="Picture 2" descr="Так вот сколько баллов нужно набрать, чтобы поступить в вуз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35292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7825" y="527050"/>
          <a:ext cx="7904163" cy="2743200"/>
        </p:xfrm>
        <a:graphic>
          <a:graphicData uri="http://schemas.openxmlformats.org/drawingml/2006/table">
            <a:tbl>
              <a:tblPr/>
              <a:tblGrid>
                <a:gridCol w="790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3170"/>
                        </a:lnSpc>
                        <a:spcAft>
                          <a:spcPts val="2980"/>
                        </a:spcAft>
                        <a:buClr>
                          <a:srgbClr val="000000"/>
                        </a:buClr>
                        <a:buSzPts val="2550"/>
                        <a:buFont typeface="Arial"/>
                        <a:buChar char="&gt;"/>
                        <a:tabLst>
                          <a:tab pos="408940" algn="l"/>
                        </a:tabLst>
                      </a:pPr>
                      <a:endParaRPr lang="ru-RU" sz="2500" b="1" u="none" strike="noStrike" spc="40" dirty="0">
                        <a:latin typeface="Calibri"/>
                        <a:ea typeface="Courier New"/>
                        <a:cs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412776"/>
          </a:xfrm>
        </p:spPr>
        <p:txBody>
          <a:bodyPr/>
          <a:lstStyle/>
          <a:p>
            <a:pPr marL="342900" indent="-342900">
              <a:spcAft>
                <a:spcPts val="2980"/>
              </a:spcAft>
              <a:buClr>
                <a:srgbClr val="000000"/>
              </a:buClr>
              <a:buSzPts val="2550"/>
              <a:tabLst>
                <a:tab pos="408940" algn="l"/>
              </a:tabLst>
              <a:defRPr/>
            </a:pPr>
            <a:br>
              <a:rPr lang="ru-RU" sz="20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12295" name="Содержимое 6"/>
          <p:cNvSpPr>
            <a:spLocks noGrp="1"/>
          </p:cNvSpPr>
          <p:nvPr>
            <p:ph idx="1"/>
          </p:nvPr>
        </p:nvSpPr>
        <p:spPr>
          <a:xfrm>
            <a:off x="678629" y="1412776"/>
            <a:ext cx="8213851" cy="4093384"/>
          </a:xfrm>
        </p:spPr>
        <p:txBody>
          <a:bodyPr/>
          <a:lstStyle/>
          <a:p>
            <a:pPr algn="ctr">
              <a:buFont typeface="Georgia" panose="02040502050405020303" pitchFamily="18" charset="0"/>
              <a:buNone/>
            </a:pPr>
            <a:r>
              <a:rPr lang="ru-RU" altLang="ru-RU" sz="7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Получение аттестата</a:t>
            </a:r>
            <a:endParaRPr lang="ru-RU" altLang="ru-RU" sz="72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54294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950" y="1484313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>
                <a:solidFill>
                  <a:schemeClr val="accent2"/>
                </a:solidFill>
              </a:rPr>
              <a:t>   </a:t>
            </a:r>
            <a:endParaRPr lang="ru-RU" altLang="ru-RU" dirty="0"/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611188" y="404813"/>
            <a:ext cx="8172450" cy="452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33" tIns="45667" rIns="91333" bIns="4566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</a:rPr>
              <a:t>Итоговые отметки за 11 класс: 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определяются как среднее арифметическое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</a:rPr>
              <a:t>Полугодовых и годовых   отметок  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обучающегося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</a:rPr>
              <a:t>за каждый год обучения 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</a:rPr>
              <a:t>по образовательной программе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</a:rPr>
              <a:t>среднего общего образования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950" y="1484313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>
                <a:solidFill>
                  <a:schemeClr val="accent2"/>
                </a:solidFill>
              </a:rPr>
              <a:t>   </a:t>
            </a:r>
            <a:endParaRPr lang="ru-RU" altLang="ru-RU"/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395536" y="404664"/>
            <a:ext cx="8496944" cy="547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33" tIns="45667" rIns="91333" bIns="4566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Аттестат о  среднем общем образовании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с отличием красного цвета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выдается выпускникам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 11 класса , завершившим обучение по образовательным программам СОО,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 имеющим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итоговые отметки «отлично» по всем учебным предметам учебного плана</a:t>
            </a: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, изучавшимся на уровне СОО, успешно прошедшим ГИА и набравшим: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не менее 70 баллов </a:t>
            </a: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на ЕГЭ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по «Русскому языку» и не менее 70 баллов на ЕГЭ по одному из сдаваемых учебных предметов, либо «5» баллов на ЕГЭ по учебному предмету «Математика» базового уровня (для выпускников, сдающих только учебные предметы «Русский язык» и «Математика» базового уровня)</a:t>
            </a:r>
            <a:endParaRPr lang="ru-RU" altLang="ru-RU" sz="2500" b="1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950" y="1484313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>
                <a:solidFill>
                  <a:schemeClr val="accent2"/>
                </a:solidFill>
              </a:rPr>
              <a:t>   </a:t>
            </a:r>
            <a:endParaRPr lang="ru-RU" altLang="ru-RU"/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395536" y="404664"/>
            <a:ext cx="8496944" cy="547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33" tIns="45667" rIns="91333" bIns="4566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Аттестат о  среднем общем образовании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с отличием сине-голубого цвета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выдается выпускникам 11 класса , завершившим обучение по образовательным программам СОО,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 имеющим по всем учебным предметам учебного плана, изучавшимся на уровне СОО, итоговые отметки «отлично» и не более двух отметок «хорошо», успешно прошедшим ГИА и набравшим: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не менее 60 баллов </a:t>
            </a:r>
            <a:r>
              <a:rPr lang="ru-RU" altLang="ru-RU" sz="2500" b="1" dirty="0">
                <a:solidFill>
                  <a:srgbClr val="000099"/>
                </a:solidFill>
                <a:cs typeface="Times New Roman" pitchFamily="18" charset="0"/>
              </a:rPr>
              <a:t>на ЕГЭ </a:t>
            </a:r>
            <a:r>
              <a:rPr lang="ru-RU" altLang="ru-RU" sz="2500" b="1" dirty="0">
                <a:solidFill>
                  <a:srgbClr val="FF0000"/>
                </a:solidFill>
                <a:cs typeface="Times New Roman" pitchFamily="18" charset="0"/>
              </a:rPr>
              <a:t>по «Русскому языку» и не менее 60 баллов на ЕГЭ по одному из сдаваемых учебных предметов, либо «5» баллов на ЕГЭ по учебному предмету «Математика» базового уровня (для выпускников, сдающих только учебные предметы «Русский язык» и «Математика» базового уровня)</a:t>
            </a:r>
            <a:endParaRPr lang="ru-RU" altLang="ru-RU" sz="2500" b="1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999" y="1195817"/>
            <a:ext cx="8558535" cy="516053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П.8 К ГИА -11 допускаются учащиеся,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не </a:t>
            </a:r>
            <a:r>
              <a:rPr lang="ru-RU" sz="2400" b="1" u="sng" dirty="0"/>
              <a:t>имеющие академической задолженности, </a:t>
            </a:r>
            <a:r>
              <a:rPr lang="ru-RU" sz="2400" b="1" dirty="0">
                <a:solidFill>
                  <a:srgbClr val="FF0000"/>
                </a:solidFill>
              </a:rPr>
              <a:t>в том числе за итоговое сочинение,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и в полном объеме  выполнившие учебный план </a:t>
            </a:r>
            <a:r>
              <a:rPr lang="ru-RU" sz="2400" b="1" i="1" dirty="0"/>
              <a:t>(имеющие годовые отметки по всем предметам учебного плана за  каждый год обучения не ниже удовлетворительных). </a:t>
            </a:r>
          </a:p>
        </p:txBody>
      </p:sp>
      <p:sp>
        <p:nvSpPr>
          <p:cNvPr id="10243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84725D-DB6D-468D-ABDD-24F20549FAF8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9267" y="188640"/>
            <a:ext cx="8680847" cy="1028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Порядок проведения государственной итоговой аттестации по образовательным программам 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среднего общего 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образования, утвержденный приказом Минпросвещения России и Рособрнадзора                                                    от 04.04.2023г № 233/552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7825" y="527050"/>
          <a:ext cx="7904163" cy="2743200"/>
        </p:xfrm>
        <a:graphic>
          <a:graphicData uri="http://schemas.openxmlformats.org/drawingml/2006/table">
            <a:tbl>
              <a:tblPr/>
              <a:tblGrid>
                <a:gridCol w="790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3170"/>
                        </a:lnSpc>
                        <a:spcAft>
                          <a:spcPts val="2980"/>
                        </a:spcAft>
                        <a:buClr>
                          <a:srgbClr val="000000"/>
                        </a:buClr>
                        <a:buSzPts val="2550"/>
                        <a:buFont typeface="Arial"/>
                        <a:buChar char="&gt;"/>
                        <a:tabLst>
                          <a:tab pos="408940" algn="l"/>
                        </a:tabLst>
                      </a:pPr>
                      <a:endParaRPr lang="ru-RU" sz="2500" b="1" u="none" strike="noStrike" spc="40" dirty="0">
                        <a:latin typeface="Calibri"/>
                        <a:ea typeface="Courier New"/>
                        <a:cs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412776"/>
          </a:xfrm>
        </p:spPr>
        <p:txBody>
          <a:bodyPr/>
          <a:lstStyle/>
          <a:p>
            <a:pPr marL="342900" indent="-342900">
              <a:spcAft>
                <a:spcPts val="2980"/>
              </a:spcAft>
              <a:buClr>
                <a:srgbClr val="000000"/>
              </a:buClr>
              <a:buSzPts val="2550"/>
              <a:tabLst>
                <a:tab pos="408940" algn="l"/>
              </a:tabLst>
              <a:defRPr/>
            </a:pPr>
            <a:br>
              <a:rPr lang="ru-RU" sz="20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12295" name="Содержимое 6"/>
          <p:cNvSpPr>
            <a:spLocks noGrp="1"/>
          </p:cNvSpPr>
          <p:nvPr>
            <p:ph idx="1"/>
          </p:nvPr>
        </p:nvSpPr>
        <p:spPr>
          <a:xfrm>
            <a:off x="678629" y="1412776"/>
            <a:ext cx="8213851" cy="4093384"/>
          </a:xfrm>
        </p:spPr>
        <p:txBody>
          <a:bodyPr/>
          <a:lstStyle/>
          <a:p>
            <a:pPr algn="ctr">
              <a:buFont typeface="Georgia" panose="02040502050405020303" pitchFamily="18" charset="0"/>
              <a:buNone/>
            </a:pPr>
            <a:r>
              <a:rPr lang="ru-RU" altLang="ru-RU" sz="7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Выбор вуза</a:t>
            </a:r>
            <a:endParaRPr lang="ru-RU" altLang="ru-RU" sz="72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67372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1"/>
          <p:cNvSpPr txBox="1">
            <a:spLocks/>
          </p:cNvSpPr>
          <p:nvPr/>
        </p:nvSpPr>
        <p:spPr bwMode="auto">
          <a:xfrm>
            <a:off x="1537006" y="402677"/>
            <a:ext cx="685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800000"/>
                </a:solidFill>
                <a:latin typeface="Arial" panose="020B0604020202020204" pitchFamily="34" charset="0"/>
              </a:rPr>
              <a:t>Последовательные шаги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3908425"/>
            <a:ext cx="1106488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бъект 4"/>
          <p:cNvSpPr txBox="1">
            <a:spLocks/>
          </p:cNvSpPr>
          <p:nvPr/>
        </p:nvSpPr>
        <p:spPr>
          <a:xfrm>
            <a:off x="142844" y="405057"/>
            <a:ext cx="9036050" cy="6070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2400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2370138"/>
            <a:ext cx="1143000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78729" y="3196230"/>
            <a:ext cx="7102475" cy="7207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Шаг 3. Рядом с рейтингом проставить сумму баллов трёх вступительных результатов ЕГЭ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5079" y="2370138"/>
            <a:ext cx="7096125" cy="71913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Шаг 2. Выстроить вузы по рейтингу приоритетности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3829" y="1124744"/>
            <a:ext cx="7158869" cy="109232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Шаг 1. Познакомиться с Правилами приёма вуза в 2024 г. на официальном сайте</a:t>
            </a:r>
          </a:p>
        </p:txBody>
      </p:sp>
      <p:pic>
        <p:nvPicPr>
          <p:cNvPr id="14345" name="Picture 4" descr="C:\Users\Ольга\AppData\Local\Microsoft\Windows\Temporary Internet Files\Content.IE5\KH4627BX\MP900385533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981075"/>
            <a:ext cx="1209675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78628" y="4098925"/>
            <a:ext cx="7062787" cy="68738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Шаг 4. Определить необходимые экзамены и спланировать систему подготовки  </a:t>
            </a:r>
          </a:p>
        </p:txBody>
      </p:sp>
      <p:pic>
        <p:nvPicPr>
          <p:cNvPr id="1434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5575300"/>
            <a:ext cx="1081088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4287331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3"/>
          <p:cNvSpPr>
            <a:spLocks noGrp="1"/>
          </p:cNvSpPr>
          <p:nvPr>
            <p:ph type="title"/>
          </p:nvPr>
        </p:nvSpPr>
        <p:spPr>
          <a:xfrm>
            <a:off x="509392" y="548680"/>
            <a:ext cx="8229600" cy="835025"/>
          </a:xfrm>
        </p:spPr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Как выбрать вуз?</a:t>
            </a:r>
            <a:br>
              <a:rPr lang="ru-RU" altLang="ru-RU" sz="2400" dirty="0">
                <a:ea typeface="Times New Roman" panose="02020603050405020304" pitchFamily="18" charset="0"/>
                <a:cs typeface="Cambria" panose="02040503050406030204" pitchFamily="18" charset="0"/>
              </a:rPr>
            </a:br>
            <a:endParaRPr lang="ru-RU" altLang="ru-RU" dirty="0"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15363" name="Содержимое 4"/>
          <p:cNvSpPr>
            <a:spLocks noGrp="1"/>
          </p:cNvSpPr>
          <p:nvPr>
            <p:ph sz="half" idx="1"/>
          </p:nvPr>
        </p:nvSpPr>
        <p:spPr>
          <a:xfrm>
            <a:off x="683568" y="984998"/>
            <a:ext cx="386442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1800" b="1" dirty="0">
                <a:solidFill>
                  <a:srgbClr val="C00000"/>
                </a:solidFill>
              </a:rPr>
              <a:t>Что нужно сделать, чтобы потом не пожалеть о неправильном решении?</a:t>
            </a:r>
          </a:p>
          <a:p>
            <a:pPr marL="0" indent="0">
              <a:buNone/>
            </a:pPr>
            <a:r>
              <a:rPr lang="ru-RU" altLang="ru-RU" sz="2000" b="1" dirty="0"/>
              <a:t>1. Оценить свои возможности</a:t>
            </a:r>
            <a:endParaRPr lang="ru-RU" altLang="ru-RU" sz="2000" dirty="0"/>
          </a:p>
          <a:p>
            <a:pPr marL="0" indent="0">
              <a:buNone/>
            </a:pPr>
            <a:r>
              <a:rPr lang="ru-RU" altLang="ru-RU" sz="2000" b="1" dirty="0"/>
              <a:t>2. Скорректировать свои ожидания</a:t>
            </a:r>
            <a:endParaRPr lang="ru-RU" altLang="ru-RU" sz="2000" dirty="0"/>
          </a:p>
          <a:p>
            <a:pPr marL="0" indent="0">
              <a:buNone/>
            </a:pPr>
            <a:r>
              <a:rPr lang="ru-RU" altLang="ru-RU" sz="2000" b="1" dirty="0"/>
              <a:t>3. Выйти на сайты вузов и посмотреть правила приема.</a:t>
            </a:r>
          </a:p>
          <a:p>
            <a:pPr marL="0" indent="0">
              <a:buNone/>
            </a:pPr>
            <a:r>
              <a:rPr lang="ru-RU" altLang="ru-RU" sz="2000" b="1" dirty="0"/>
              <a:t>4. Выбрать не более пяти вузов</a:t>
            </a:r>
            <a:endParaRPr lang="ru-RU" altLang="ru-RU" sz="2000" dirty="0"/>
          </a:p>
          <a:p>
            <a:pPr marL="0" indent="0">
              <a:buNone/>
            </a:pPr>
            <a:r>
              <a:rPr lang="ru-RU" altLang="ru-RU" sz="2000" b="1" dirty="0"/>
              <a:t>5</a:t>
            </a:r>
            <a:r>
              <a:rPr lang="ru-RU" altLang="ru-RU" sz="2000" dirty="0"/>
              <a:t>. </a:t>
            </a:r>
            <a:r>
              <a:rPr lang="ru-RU" altLang="ru-RU" sz="2000" b="1" dirty="0"/>
              <a:t>Посетить Дни открытых дверей вузов очно или дистанционно.</a:t>
            </a:r>
          </a:p>
          <a:p>
            <a:pPr marL="0" indent="0">
              <a:buNone/>
            </a:pPr>
            <a:endParaRPr lang="ru-RU" altLang="ru-RU" dirty="0"/>
          </a:p>
          <a:p>
            <a:endParaRPr lang="ru-RU" altLang="ru-RU" dirty="0"/>
          </a:p>
        </p:txBody>
      </p:sp>
      <p:sp>
        <p:nvSpPr>
          <p:cNvPr id="15364" name="Содержимое 5"/>
          <p:cNvSpPr>
            <a:spLocks noGrp="1"/>
          </p:cNvSpPr>
          <p:nvPr>
            <p:ph sz="half" idx="2"/>
          </p:nvPr>
        </p:nvSpPr>
        <p:spPr>
          <a:xfrm>
            <a:off x="4499992" y="1052736"/>
            <a:ext cx="4320480" cy="5091637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1800" b="1" i="1" dirty="0">
                <a:solidFill>
                  <a:srgbClr val="C00000"/>
                </a:solidFill>
              </a:rPr>
              <a:t>На что важно обратить внимание при выборе вуза:</a:t>
            </a:r>
            <a:endParaRPr lang="ru-RU" altLang="ru-RU" sz="1800" b="1" dirty="0">
              <a:solidFill>
                <a:srgbClr val="C00000"/>
              </a:solidFill>
            </a:endParaRPr>
          </a:p>
          <a:p>
            <a:r>
              <a:rPr lang="ru-RU" altLang="ru-RU" sz="1800" b="1" dirty="0"/>
              <a:t>статус вуза;</a:t>
            </a:r>
          </a:p>
          <a:p>
            <a:r>
              <a:rPr lang="ru-RU" altLang="ru-RU" sz="1800" b="1" dirty="0"/>
              <a:t>карьерные перспективы;</a:t>
            </a:r>
          </a:p>
          <a:p>
            <a:r>
              <a:rPr lang="ru-RU" altLang="ru-RU" sz="1800" b="1" dirty="0"/>
              <a:t>количество бюджетных мест;</a:t>
            </a:r>
          </a:p>
          <a:p>
            <a:r>
              <a:rPr lang="ru-RU" altLang="ru-RU" sz="1800" b="1" dirty="0"/>
              <a:t>наличие или отсутствие внутренних экзаменов;</a:t>
            </a:r>
          </a:p>
          <a:p>
            <a:r>
              <a:rPr lang="ru-RU" altLang="ru-RU" sz="1800" b="1" dirty="0"/>
              <a:t>вузовские олимпиады;</a:t>
            </a:r>
          </a:p>
          <a:p>
            <a:r>
              <a:rPr lang="ru-RU" altLang="ru-RU" sz="1800" b="1" dirty="0"/>
              <a:t>стоимость обучения;</a:t>
            </a:r>
          </a:p>
          <a:p>
            <a:r>
              <a:rPr lang="ru-RU" altLang="ru-RU" sz="1800" b="1" dirty="0"/>
              <a:t>уровень заинтересованности вуза в трудоустройстве выпускников;</a:t>
            </a:r>
          </a:p>
          <a:p>
            <a:r>
              <a:rPr lang="ru-RU" altLang="ru-RU" sz="1800" b="1" dirty="0"/>
              <a:t>наличие или отсутствие военной кафедры;</a:t>
            </a:r>
          </a:p>
          <a:p>
            <a:r>
              <a:rPr lang="ru-RU" altLang="ru-RU" sz="1800" b="1" dirty="0"/>
              <a:t>условия предоставления общежития;</a:t>
            </a:r>
          </a:p>
          <a:p>
            <a:r>
              <a:rPr lang="ru-RU" altLang="ru-RU" sz="1800" b="1" dirty="0"/>
              <a:t>местоположение вуза.</a:t>
            </a:r>
          </a:p>
          <a:p>
            <a:endParaRPr lang="ru-RU" altLang="ru-RU" dirty="0"/>
          </a:p>
        </p:txBody>
      </p:sp>
      <p:sp>
        <p:nvSpPr>
          <p:cNvPr id="1536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A63BEF8-401B-46B7-8711-E35420013645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235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solidFill>
                  <a:srgbClr val="C00000"/>
                </a:solidFill>
              </a:rPr>
              <a:t>Информирование о ЕГЭ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544616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b="1" dirty="0"/>
              <a:t>Нормативные правовые документы, оперативная официальная информация, демоверсии, открытый банк заданий ЕГЭ</a:t>
            </a:r>
            <a:endParaRPr lang="ru-RU" altLang="ru-RU" sz="2400" dirty="0"/>
          </a:p>
          <a:p>
            <a:r>
              <a:rPr lang="ru-RU" altLang="ru-RU" sz="2400" dirty="0"/>
              <a:t>Информационный портал ЕГЭ </a:t>
            </a:r>
            <a:r>
              <a:rPr lang="en-US" altLang="ru-RU" sz="2400" u="sng" dirty="0">
                <a:hlinkClick r:id="rId2"/>
              </a:rPr>
              <a:t>http</a:t>
            </a:r>
            <a:r>
              <a:rPr lang="ru-RU" altLang="ru-RU" sz="2400" u="sng" dirty="0">
                <a:hlinkClick r:id="rId2"/>
              </a:rPr>
              <a:t>://</a:t>
            </a:r>
            <a:r>
              <a:rPr lang="en-US" altLang="ru-RU" sz="2400" u="sng" dirty="0" err="1">
                <a:hlinkClick r:id="rId2"/>
              </a:rPr>
              <a:t>ege</a:t>
            </a:r>
            <a:r>
              <a:rPr lang="ru-RU" altLang="ru-RU" sz="2400" u="sng" dirty="0">
                <a:hlinkClick r:id="rId2"/>
              </a:rPr>
              <a:t>.</a:t>
            </a:r>
            <a:r>
              <a:rPr lang="en-US" altLang="ru-RU" sz="2400" u="sng" dirty="0" err="1">
                <a:hlinkClick r:id="rId2"/>
              </a:rPr>
              <a:t>edu</a:t>
            </a:r>
            <a:r>
              <a:rPr lang="ru-RU" altLang="ru-RU" sz="2400" u="sng" dirty="0">
                <a:hlinkClick r:id="rId2"/>
              </a:rPr>
              <a:t>.</a:t>
            </a:r>
            <a:r>
              <a:rPr lang="en-US" altLang="ru-RU" sz="2400" u="sng" dirty="0" err="1">
                <a:hlinkClick r:id="rId2"/>
              </a:rPr>
              <a:t>ru</a:t>
            </a:r>
            <a:r>
              <a:rPr lang="ru-RU" altLang="ru-RU" sz="2400" u="sng" dirty="0">
                <a:hlinkClick r:id="rId2"/>
              </a:rPr>
              <a:t>/</a:t>
            </a:r>
            <a:r>
              <a:rPr lang="en-US" altLang="ru-RU" sz="2400" dirty="0"/>
              <a:t> </a:t>
            </a:r>
            <a:r>
              <a:rPr lang="ru-RU" altLang="ru-RU" sz="2400" dirty="0"/>
              <a:t>(также можно ознакомиться с результатами ЕГЭ)</a:t>
            </a:r>
          </a:p>
          <a:p>
            <a:r>
              <a:rPr lang="ru-RU" altLang="ru-RU" sz="2400" dirty="0"/>
              <a:t>Официальный сайт </a:t>
            </a:r>
            <a:r>
              <a:rPr lang="ru-RU" altLang="ru-RU" sz="2400" dirty="0" err="1"/>
              <a:t>Рособрнадзора</a:t>
            </a:r>
            <a:r>
              <a:rPr lang="ru-RU" altLang="ru-RU" sz="2400" dirty="0"/>
              <a:t> </a:t>
            </a:r>
            <a:r>
              <a:rPr lang="en-US" altLang="ru-RU" sz="2400" u="sng" dirty="0">
                <a:hlinkClick r:id="rId3"/>
              </a:rPr>
              <a:t>http</a:t>
            </a:r>
            <a:r>
              <a:rPr lang="ru-RU" altLang="ru-RU" sz="2400" u="sng" dirty="0">
                <a:hlinkClick r:id="rId3"/>
              </a:rPr>
              <a:t>://</a:t>
            </a:r>
            <a:r>
              <a:rPr lang="en-US" altLang="ru-RU" sz="2400" u="sng" dirty="0" err="1">
                <a:hlinkClick r:id="rId3"/>
              </a:rPr>
              <a:t>obrnadzor</a:t>
            </a:r>
            <a:r>
              <a:rPr lang="ru-RU" altLang="ru-RU" sz="2400" u="sng" dirty="0">
                <a:hlinkClick r:id="rId3"/>
              </a:rPr>
              <a:t>.</a:t>
            </a:r>
            <a:r>
              <a:rPr lang="en-US" altLang="ru-RU" sz="2400" u="sng" dirty="0" err="1">
                <a:hlinkClick r:id="rId3"/>
              </a:rPr>
              <a:t>gov</a:t>
            </a:r>
            <a:r>
              <a:rPr lang="ru-RU" altLang="ru-RU" sz="2400" u="sng" dirty="0">
                <a:hlinkClick r:id="rId3"/>
              </a:rPr>
              <a:t>.</a:t>
            </a:r>
            <a:r>
              <a:rPr lang="en-US" altLang="ru-RU" sz="2400" u="sng" dirty="0" err="1">
                <a:hlinkClick r:id="rId3"/>
              </a:rPr>
              <a:t>ru</a:t>
            </a:r>
            <a:r>
              <a:rPr lang="ru-RU" altLang="ru-RU" sz="2400" u="sng" dirty="0">
                <a:hlinkClick r:id="rId3"/>
              </a:rPr>
              <a:t>/</a:t>
            </a:r>
            <a:endParaRPr lang="ru-RU" altLang="ru-RU" sz="2400" dirty="0"/>
          </a:p>
          <a:p>
            <a:r>
              <a:rPr lang="ru-RU" altLang="ru-RU" sz="2400" dirty="0"/>
              <a:t>Открытый банк заданий ЕГЭ: </a:t>
            </a:r>
            <a:r>
              <a:rPr lang="en-US" altLang="ru-RU" sz="2400" u="sng" dirty="0">
                <a:hlinkClick r:id="rId4"/>
              </a:rPr>
              <a:t>http</a:t>
            </a:r>
            <a:r>
              <a:rPr lang="ru-RU" altLang="ru-RU" sz="2400" u="sng" dirty="0">
                <a:hlinkClick r:id="rId4"/>
              </a:rPr>
              <a:t>://</a:t>
            </a:r>
            <a:r>
              <a:rPr lang="en-US" altLang="ru-RU" sz="2400" u="sng" dirty="0">
                <a:hlinkClick r:id="rId4"/>
              </a:rPr>
              <a:t>www</a:t>
            </a:r>
            <a:r>
              <a:rPr lang="ru-RU" altLang="ru-RU" sz="2400" u="sng" dirty="0">
                <a:hlinkClick r:id="rId4"/>
              </a:rPr>
              <a:t>.</a:t>
            </a:r>
            <a:r>
              <a:rPr lang="en-US" altLang="ru-RU" sz="2400" u="sng" dirty="0" err="1">
                <a:hlinkClick r:id="rId4"/>
              </a:rPr>
              <a:t>fipi</a:t>
            </a:r>
            <a:r>
              <a:rPr lang="ru-RU" altLang="ru-RU" sz="2400" u="sng" dirty="0">
                <a:hlinkClick r:id="rId4"/>
              </a:rPr>
              <a:t>.</a:t>
            </a:r>
            <a:r>
              <a:rPr lang="en-US" altLang="ru-RU" sz="2400" u="sng" dirty="0" err="1">
                <a:hlinkClick r:id="rId4"/>
              </a:rPr>
              <a:t>ru</a:t>
            </a:r>
            <a:r>
              <a:rPr lang="ru-RU" altLang="ru-RU" sz="2400" u="sng" dirty="0">
                <a:hlinkClick r:id="rId4"/>
              </a:rPr>
              <a:t>/</a:t>
            </a:r>
            <a:r>
              <a:rPr lang="en-US" altLang="ru-RU" sz="2400" u="sng" dirty="0">
                <a:hlinkClick r:id="rId4"/>
              </a:rPr>
              <a:t>content</a:t>
            </a:r>
            <a:r>
              <a:rPr lang="ru-RU" altLang="ru-RU" sz="2400" u="sng" dirty="0">
                <a:hlinkClick r:id="rId4"/>
              </a:rPr>
              <a:t>/</a:t>
            </a:r>
            <a:r>
              <a:rPr lang="en-US" altLang="ru-RU" sz="2400" u="sng" dirty="0" err="1">
                <a:hlinkClick r:id="rId4"/>
              </a:rPr>
              <a:t>otkrytyy</a:t>
            </a:r>
            <a:r>
              <a:rPr lang="ru-RU" altLang="ru-RU" sz="2400" u="sng" dirty="0">
                <a:hlinkClick r:id="rId4"/>
              </a:rPr>
              <a:t>-</a:t>
            </a:r>
            <a:r>
              <a:rPr lang="en-US" altLang="ru-RU" sz="2400" u="sng" dirty="0">
                <a:hlinkClick r:id="rId4"/>
              </a:rPr>
              <a:t>bank</a:t>
            </a:r>
            <a:r>
              <a:rPr lang="ru-RU" altLang="ru-RU" sz="2400" u="sng" dirty="0">
                <a:hlinkClick r:id="rId4"/>
              </a:rPr>
              <a:t>-</a:t>
            </a:r>
            <a:r>
              <a:rPr lang="en-US" altLang="ru-RU" sz="2400" u="sng" dirty="0" err="1">
                <a:hlinkClick r:id="rId4"/>
              </a:rPr>
              <a:t>zadaniy</a:t>
            </a:r>
            <a:r>
              <a:rPr lang="ru-RU" altLang="ru-RU" sz="2400" u="sng" dirty="0">
                <a:hlinkClick r:id="rId4"/>
              </a:rPr>
              <a:t>-</a:t>
            </a:r>
            <a:r>
              <a:rPr lang="en-US" altLang="ru-RU" sz="2400" u="sng" dirty="0" err="1">
                <a:hlinkClick r:id="rId4"/>
              </a:rPr>
              <a:t>ege</a:t>
            </a:r>
            <a:endParaRPr lang="ru-RU" altLang="ru-RU" sz="2400" u="sng" dirty="0"/>
          </a:p>
          <a:p>
            <a:r>
              <a:rPr lang="ru-RU" altLang="ru-RU" sz="2400" dirty="0"/>
              <a:t>Официальный сайт управления образования: </a:t>
            </a:r>
            <a:r>
              <a:rPr lang="en-US" altLang="ru-RU" sz="2400" dirty="0">
                <a:hlinkClick r:id="rId5"/>
              </a:rPr>
              <a:t>https://salsk-uo.donland.ru/activity/15032/</a:t>
            </a:r>
            <a:endParaRPr lang="ru-RU" altLang="ru-RU" sz="2400" dirty="0"/>
          </a:p>
          <a:p>
            <a:r>
              <a:rPr lang="ru-RU" altLang="ru-RU" sz="2400" dirty="0"/>
              <a:t>Официальный сайт Министерства образования РО: </a:t>
            </a:r>
            <a:r>
              <a:rPr lang="en-US" altLang="ru-RU" sz="2400" dirty="0">
                <a:hlinkClick r:id="rId6"/>
              </a:rPr>
              <a:t>https://minobr.donland.ru/activity/8286/</a:t>
            </a:r>
            <a:endParaRPr lang="ru-RU" altLang="ru-RU" sz="2400" dirty="0"/>
          </a:p>
          <a:p>
            <a:pPr>
              <a:buNone/>
            </a:pPr>
            <a:endParaRPr lang="ru-RU" altLang="ru-RU" sz="2400" dirty="0"/>
          </a:p>
          <a:p>
            <a:endParaRPr lang="ru-RU" altLang="ru-RU" sz="2400" dirty="0"/>
          </a:p>
          <a:p>
            <a:pPr marL="0" indent="0">
              <a:buNone/>
            </a:pPr>
            <a:endParaRPr lang="ru-RU" altLang="ru-RU" sz="1800" dirty="0"/>
          </a:p>
          <a:p>
            <a:pPr>
              <a:buFont typeface="Arial" panose="020B0604020202020204" pitchFamily="34" charset="0"/>
              <a:buNone/>
            </a:pPr>
            <a:endParaRPr lang="ru-RU" altLang="ru-RU" sz="1800" dirty="0"/>
          </a:p>
          <a:p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269FA4-DD37-4F96-BD8E-4E73B6BB2285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ru-RU" altLang="ru-RU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90" cy="473803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ФЕДЕРАЛЬНЫЕ РЕСУРСЫ ЕГЭ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BD3A92-728E-4418-B7AC-EF11D50579C1}" type="slidenum">
              <a:rPr lang="ru-RU" altLang="ru-RU" smtClean="0"/>
              <a:pPr>
                <a:defRPr/>
              </a:pPr>
              <a:t>34</a:t>
            </a:fld>
            <a:endParaRPr lang="ru-RU" altLang="ru-RU"/>
          </a:p>
        </p:txBody>
      </p:sp>
      <p:pic>
        <p:nvPicPr>
          <p:cNvPr id="4" name="Рисунок 3" descr="C:\Users\Чефтелова\YandexDisk\Скриншоты\2021-10-08_11-47-2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042"/>
            <a:ext cx="9144000" cy="6561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3766632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42938" y="214313"/>
            <a:ext cx="8143875" cy="928687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>
                <a:ln w="190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Помощь в подготовке к ЕГЭ</a:t>
            </a: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2571736" y="5857892"/>
            <a:ext cx="4429156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eaLnBrk="1" hangingPunct="1">
              <a:defRPr/>
            </a:pP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http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://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www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.</a:t>
            </a:r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fipi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.</a:t>
            </a:r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hlinkClick r:id="rId2"/>
              </a:rPr>
              <a:t>ru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</a:p>
        </p:txBody>
      </p:sp>
      <p:sp>
        <p:nvSpPr>
          <p:cNvPr id="2458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67C69B-088F-4D68-B12C-228055367D5A}" type="slidenum">
              <a:rPr lang="en-US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ru-RU" sz="1200">
              <a:solidFill>
                <a:srgbClr val="898989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 t="5172"/>
          <a:stretch>
            <a:fillRect/>
          </a:stretch>
        </p:blipFill>
        <p:spPr bwMode="auto">
          <a:xfrm>
            <a:off x="827584" y="1124744"/>
            <a:ext cx="757246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r>
              <a:rPr lang="ru-RU" altLang="ru-RU" b="1" dirty="0">
                <a:ln w="190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Помощь в подготовке к ЕГЭ</a:t>
            </a:r>
            <a:endParaRPr lang="ru-RU" dirty="0"/>
          </a:p>
        </p:txBody>
      </p:sp>
      <p:pic>
        <p:nvPicPr>
          <p:cNvPr id="26627" name="Рисунок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000125"/>
            <a:ext cx="55721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827AE8-BC9A-4CBF-BE84-C19817F41513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500834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 t="12508" b="6189"/>
          <a:stretch>
            <a:fillRect/>
          </a:stretch>
        </p:blipFill>
        <p:spPr bwMode="auto">
          <a:xfrm>
            <a:off x="1619673" y="2924944"/>
            <a:ext cx="56166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835696" y="5949280"/>
            <a:ext cx="3651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https://russiaedu.ru/</a:t>
            </a:r>
            <a:endParaRPr lang="ru-RU" sz="2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642938"/>
            <a:ext cx="7858125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D23B3D-38AB-4B3C-A856-0E227C3B8DCE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38</a:t>
            </a:fld>
            <a:endParaRPr lang="ru-RU" alt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l="12336" t="17239" r="13651" b="5969"/>
          <a:stretch>
            <a:fillRect/>
          </a:stretch>
        </p:blipFill>
        <p:spPr bwMode="auto">
          <a:xfrm>
            <a:off x="467544" y="548680"/>
            <a:ext cx="828092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75216-E285-4AF9-AB8D-42A0A73F3E4B}" type="slidenum">
              <a:rPr lang="ru-RU" altLang="ru-RU" smtClean="0"/>
              <a:pPr>
                <a:defRPr/>
              </a:pPr>
              <a:t>39</a:t>
            </a:fld>
            <a:endParaRPr lang="ru-RU" altLang="ru-RU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 l="2031" t="9029" r="6592" b="6095"/>
          <a:stretch>
            <a:fillRect/>
          </a:stretch>
        </p:blipFill>
        <p:spPr bwMode="auto">
          <a:xfrm>
            <a:off x="438434" y="476672"/>
            <a:ext cx="8238022" cy="597666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7825" y="527050"/>
          <a:ext cx="7904163" cy="2743200"/>
        </p:xfrm>
        <a:graphic>
          <a:graphicData uri="http://schemas.openxmlformats.org/drawingml/2006/table">
            <a:tbl>
              <a:tblPr/>
              <a:tblGrid>
                <a:gridCol w="790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3170"/>
                        </a:lnSpc>
                        <a:spcAft>
                          <a:spcPts val="2980"/>
                        </a:spcAft>
                        <a:buClr>
                          <a:srgbClr val="000000"/>
                        </a:buClr>
                        <a:buSzPts val="2550"/>
                        <a:buFont typeface="Arial"/>
                        <a:buChar char="&gt;"/>
                        <a:tabLst>
                          <a:tab pos="408940" algn="l"/>
                        </a:tabLst>
                      </a:pPr>
                      <a:endParaRPr lang="ru-RU" sz="2500" b="1" u="none" strike="noStrike" spc="40" dirty="0">
                        <a:latin typeface="Calibri"/>
                        <a:ea typeface="Courier New"/>
                        <a:cs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412776"/>
          </a:xfrm>
        </p:spPr>
        <p:txBody>
          <a:bodyPr/>
          <a:lstStyle/>
          <a:p>
            <a:pPr marL="342900" indent="-342900">
              <a:spcAft>
                <a:spcPts val="2980"/>
              </a:spcAft>
              <a:buClr>
                <a:srgbClr val="000000"/>
              </a:buClr>
              <a:buSzPts val="2550"/>
              <a:tabLst>
                <a:tab pos="408940" algn="l"/>
              </a:tabLst>
              <a:defRPr/>
            </a:pPr>
            <a:br>
              <a:rPr lang="ru-RU" sz="20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12295" name="Содержимое 6"/>
          <p:cNvSpPr>
            <a:spLocks noGrp="1"/>
          </p:cNvSpPr>
          <p:nvPr>
            <p:ph idx="1"/>
          </p:nvPr>
        </p:nvSpPr>
        <p:spPr>
          <a:xfrm>
            <a:off x="678629" y="1412776"/>
            <a:ext cx="8213851" cy="4093384"/>
          </a:xfrm>
        </p:spPr>
        <p:txBody>
          <a:bodyPr/>
          <a:lstStyle/>
          <a:p>
            <a:pPr algn="ctr">
              <a:buFont typeface="Georgia" panose="02040502050405020303" pitchFamily="18" charset="0"/>
              <a:buNone/>
            </a:pPr>
            <a:r>
              <a:rPr lang="ru-RU" altLang="ru-RU" sz="7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ИТОГОВОЕ СОЧИНЕНИЕ - 2025</a:t>
            </a:r>
            <a:endParaRPr lang="ru-RU" altLang="ru-RU" sz="72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496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7825" y="527050"/>
          <a:ext cx="7904163" cy="2743200"/>
        </p:xfrm>
        <a:graphic>
          <a:graphicData uri="http://schemas.openxmlformats.org/drawingml/2006/table">
            <a:tbl>
              <a:tblPr/>
              <a:tblGrid>
                <a:gridCol w="790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32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3170"/>
                        </a:lnSpc>
                        <a:spcAft>
                          <a:spcPts val="2980"/>
                        </a:spcAft>
                        <a:buClr>
                          <a:srgbClr val="000000"/>
                        </a:buClr>
                        <a:buSzPts val="2550"/>
                        <a:buFont typeface="Arial"/>
                        <a:buChar char="&gt;"/>
                        <a:tabLst>
                          <a:tab pos="408940" algn="l"/>
                        </a:tabLst>
                      </a:pPr>
                      <a:endParaRPr lang="ru-RU" sz="2500" b="1" u="none" strike="noStrike" spc="40" dirty="0">
                        <a:latin typeface="Calibri"/>
                        <a:ea typeface="Courier New"/>
                        <a:cs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ru-RU" sz="1800">
                <a:latin typeface="Arial" panose="020B0604020202020204" pitchFamily="34" charset="0"/>
              </a:rPr>
            </a:b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412776"/>
          </a:xfrm>
        </p:spPr>
        <p:txBody>
          <a:bodyPr/>
          <a:lstStyle/>
          <a:p>
            <a:pPr marL="342900" indent="-342900">
              <a:spcAft>
                <a:spcPts val="2980"/>
              </a:spcAft>
              <a:buClr>
                <a:srgbClr val="000000"/>
              </a:buClr>
              <a:buSzPts val="2550"/>
              <a:tabLst>
                <a:tab pos="408940" algn="l"/>
              </a:tabLst>
              <a:defRPr/>
            </a:pPr>
            <a:br>
              <a:rPr lang="ru-RU" sz="20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r>
              <a:rPr lang="ru-RU" sz="2400" spc="40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Для обучающихся </a:t>
            </a:r>
            <a:r>
              <a:rPr lang="ru-RU" sz="2400" spc="15" dirty="0">
                <a:solidFill>
                  <a:srgbClr val="FF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итоговое сочинение </a:t>
            </a:r>
            <a:r>
              <a:rPr lang="ru-RU" sz="2400" spc="40" dirty="0">
                <a:solidFill>
                  <a:srgbClr val="FF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является </a:t>
            </a:r>
            <a:r>
              <a:rPr lang="ru-RU" sz="2400" u="sng" spc="15" dirty="0">
                <a:solidFill>
                  <a:srgbClr val="FF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допуском</a:t>
            </a:r>
            <a:br>
              <a:rPr lang="ru-RU" sz="2400" u="sng" spc="15" dirty="0">
                <a:solidFill>
                  <a:srgbClr val="FF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r>
              <a:rPr lang="ru-RU" sz="24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к государственной итоговой аттестации.</a:t>
            </a:r>
            <a:br>
              <a:rPr lang="ru-RU" sz="2400" b="1" spc="40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</a:br>
            <a:r>
              <a:rPr lang="ru-RU" sz="2400" spc="15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Результаты </a:t>
            </a:r>
            <a:r>
              <a:rPr lang="ru-RU" sz="2400" spc="40" dirty="0">
                <a:solidFill>
                  <a:srgbClr val="00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итогового сочинения </a:t>
            </a:r>
            <a:r>
              <a:rPr lang="ru-RU" sz="2400" spc="40" dirty="0">
                <a:solidFill>
                  <a:srgbClr val="FF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могут быть использованы </a:t>
            </a:r>
            <a:r>
              <a:rPr lang="ru-RU" sz="2400" spc="15" dirty="0">
                <a:solidFill>
                  <a:srgbClr val="FF0000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при приеме в высшие учебные заведения.</a:t>
            </a:r>
            <a:br>
              <a:rPr lang="ru-RU" sz="2400" b="1" spc="40" dirty="0">
                <a:latin typeface="Calibri"/>
                <a:ea typeface="Courier New"/>
                <a:cs typeface="Calibri"/>
              </a:rPr>
            </a:br>
            <a:endParaRPr lang="ru-RU" sz="2400" dirty="0"/>
          </a:p>
        </p:txBody>
      </p:sp>
      <p:sp>
        <p:nvSpPr>
          <p:cNvPr id="12295" name="Содержимое 6"/>
          <p:cNvSpPr>
            <a:spLocks noGrp="1"/>
          </p:cNvSpPr>
          <p:nvPr>
            <p:ph idx="1"/>
          </p:nvPr>
        </p:nvSpPr>
        <p:spPr>
          <a:xfrm>
            <a:off x="678629" y="1412776"/>
            <a:ext cx="8213851" cy="4093384"/>
          </a:xfrm>
        </p:spPr>
        <p:txBody>
          <a:bodyPr/>
          <a:lstStyle/>
          <a:p>
            <a:pPr algn="ctr">
              <a:buFont typeface="Georgia" panose="02040502050405020303" pitchFamily="18" charset="0"/>
              <a:buNone/>
            </a:pPr>
            <a:r>
              <a:rPr lang="ru-RU" altLang="ru-RU" sz="2400" dirty="0">
                <a:cs typeface="Times New Roman" panose="02020603050405020304" pitchFamily="18" charset="0"/>
              </a:rPr>
              <a:t>На работу дается </a:t>
            </a: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3 часа 55 минут.</a:t>
            </a:r>
            <a:endParaRPr lang="ru-RU" altLang="ru-RU" sz="24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>
              <a:buFont typeface="Georgia" panose="02040502050405020303" pitchFamily="18" charset="0"/>
              <a:buNone/>
            </a:pPr>
            <a:r>
              <a:rPr lang="ru-RU" altLang="ru-RU" sz="2400" dirty="0">
                <a:cs typeface="Times New Roman" panose="02020603050405020304" pitchFamily="18" charset="0"/>
              </a:rPr>
              <a:t>                 В тексте должно быть </a:t>
            </a: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не меньше 250 слов.</a:t>
            </a:r>
          </a:p>
          <a:p>
            <a:pPr>
              <a:buFont typeface="Georgia" panose="02040502050405020303" pitchFamily="18" charset="0"/>
              <a:buNone/>
            </a:pP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Разрешается пользоваться орфографическим словарем</a:t>
            </a:r>
            <a:endParaRPr lang="ru-RU" altLang="ru-RU" sz="2400" dirty="0">
              <a:cs typeface="Times New Roman" panose="02020603050405020304" pitchFamily="18" charset="0"/>
            </a:endParaRPr>
          </a:p>
          <a:p>
            <a:pPr>
              <a:buFont typeface="Georgia" panose="02040502050405020303" pitchFamily="18" charset="0"/>
              <a:buNone/>
            </a:pPr>
            <a:r>
              <a:rPr lang="ru-RU" altLang="ru-RU" sz="2400" u="sng" dirty="0">
                <a:cs typeface="Times New Roman" panose="02020603050405020304" pitchFamily="18" charset="0"/>
              </a:rPr>
              <a:t>Темы</a:t>
            </a:r>
            <a:r>
              <a:rPr lang="ru-RU" altLang="ru-RU" sz="2400" dirty="0">
                <a:cs typeface="Times New Roman" panose="02020603050405020304" pitchFamily="18" charset="0"/>
              </a:rPr>
              <a:t> будут известны только </a:t>
            </a:r>
            <a:r>
              <a:rPr lang="ru-RU" altLang="ru-RU" sz="2400" u="sng" dirty="0">
                <a:cs typeface="Times New Roman" panose="02020603050405020304" pitchFamily="18" charset="0"/>
              </a:rPr>
              <a:t>в день сочинения</a:t>
            </a:r>
            <a:r>
              <a:rPr lang="ru-RU" altLang="ru-RU" sz="2400" dirty="0">
                <a:cs typeface="Times New Roman" panose="02020603050405020304" pitchFamily="18" charset="0"/>
              </a:rPr>
              <a:t>.</a:t>
            </a:r>
          </a:p>
          <a:p>
            <a:pPr>
              <a:buFont typeface="Georgia" panose="02040502050405020303" pitchFamily="18" charset="0"/>
              <a:buNone/>
            </a:pP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		ДАТА: 03.12.2025 (первая среда декабря)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		Дополнительные сроки 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	   04 февраля 2026</a:t>
            </a:r>
            <a:r>
              <a:rPr lang="ru-RU" alt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(первая среда февраля)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		08 апреля 2026 (вторая среда апреля)</a:t>
            </a:r>
          </a:p>
          <a:p>
            <a:pPr marL="0" indent="0" algn="ctr">
              <a:buNone/>
            </a:pPr>
            <a:r>
              <a:rPr lang="ru-RU" altLang="ru-RU" sz="2300" b="1" i="1" dirty="0">
                <a:solidFill>
                  <a:srgbClr val="7030A0"/>
                </a:solidFill>
              </a:rPr>
              <a:t>            </a:t>
            </a:r>
            <a:r>
              <a:rPr lang="ru-RU" altLang="ru-RU" sz="2300" b="1" dirty="0"/>
              <a:t>Заявление</a:t>
            </a:r>
          </a:p>
          <a:p>
            <a:pPr algn="ctr">
              <a:buFont typeface="Georgia" panose="02040502050405020303" pitchFamily="18" charset="0"/>
              <a:buNone/>
            </a:pPr>
            <a:r>
              <a:rPr lang="ru-RU" altLang="ru-RU" sz="2300" b="1" dirty="0">
                <a:solidFill>
                  <a:srgbClr val="FF0000"/>
                </a:solidFill>
              </a:rPr>
              <a:t>          подается не позднее 2 недель до даты проведения </a:t>
            </a:r>
          </a:p>
          <a:p>
            <a:pPr algn="ctr">
              <a:buFont typeface="Georgia" panose="02040502050405020303" pitchFamily="18" charset="0"/>
              <a:buNone/>
            </a:pPr>
            <a:r>
              <a:rPr lang="ru-RU" altLang="ru-RU" sz="2300" b="1" dirty="0">
                <a:solidFill>
                  <a:srgbClr val="FF0000"/>
                </a:solidFill>
              </a:rPr>
              <a:t>итогового сочинения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572272"/>
            <a:ext cx="1071570" cy="285728"/>
          </a:xfrm>
          <a:prstGeom prst="roundRect">
            <a:avLst>
              <a:gd name="adj" fmla="val 0"/>
            </a:avLst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3508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805664" cy="488600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Проверка ИС должна завершиться:</a:t>
            </a:r>
          </a:p>
          <a:p>
            <a:pPr marL="0" indent="0">
              <a:buNone/>
            </a:pPr>
            <a:r>
              <a:rPr lang="ru-RU" b="1" dirty="0"/>
              <a:t>-Не позднее 12 календарных дней (если дата сочинения - 03.12, 04.02)</a:t>
            </a:r>
          </a:p>
          <a:p>
            <a:pPr marL="0" indent="0">
              <a:buNone/>
            </a:pPr>
            <a:r>
              <a:rPr lang="ru-RU" b="1" dirty="0"/>
              <a:t>-Не позднее чем через 8 календарных дней (если дата сочинения - 08.04)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22306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B66956-282C-495F-8339-C9508F6402F7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85721" y="285728"/>
          <a:ext cx="8572560" cy="6000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DF" r:id="rId3" imgW="0" imgH="360" progId="">
                  <p:embed/>
                </p:oleObj>
              </mc:Choice>
              <mc:Fallback>
                <p:oleObj name="PDF" r:id="rId3" imgW="0" imgH="360" progId="">
                  <p:embed/>
                  <p:pic>
                    <p:nvPicPr>
                      <p:cNvPr id="0" name="Picture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1" y="285728"/>
                        <a:ext cx="8572560" cy="60007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991147-5A3A-48B5-813A-9C4C510AEDD4}"/>
              </a:ext>
            </a:extLst>
          </p:cNvPr>
          <p:cNvSpPr/>
          <p:nvPr/>
        </p:nvSpPr>
        <p:spPr>
          <a:xfrm>
            <a:off x="285721" y="285728"/>
            <a:ext cx="2414071" cy="69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32657"/>
            <a:ext cx="8352928" cy="2808311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	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4606281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44ABA9-56BE-4887-8088-2447BA71AF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26189" r="14563" b="23387"/>
          <a:stretch/>
        </p:blipFill>
        <p:spPr>
          <a:xfrm>
            <a:off x="0" y="586335"/>
            <a:ext cx="9396535" cy="435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55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sz="3100" b="1" i="1" dirty="0">
                <a:solidFill>
                  <a:srgbClr val="7030A0"/>
                </a:solidFill>
              </a:rPr>
            </a:br>
            <a:r>
              <a:rPr lang="ru-RU" sz="3100" b="1" i="1" dirty="0">
                <a:solidFill>
                  <a:srgbClr val="7030A0"/>
                </a:solidFill>
              </a:rPr>
              <a:t>1 Критерий оценивания </a:t>
            </a:r>
            <a:br>
              <a:rPr lang="ru-RU" sz="3100" b="1" i="1" dirty="0">
                <a:solidFill>
                  <a:srgbClr val="7030A0"/>
                </a:solidFill>
              </a:rPr>
            </a:br>
            <a:r>
              <a:rPr lang="ru-RU" sz="3100" b="1" i="1" dirty="0">
                <a:solidFill>
                  <a:srgbClr val="7030A0"/>
                </a:solidFill>
              </a:rPr>
              <a:t>итогового сочинения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91680"/>
            <a:ext cx="784887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/>
              <a:t>Требование № 1. «Объем итогового сочинения»</a:t>
            </a:r>
          </a:p>
          <a:p>
            <a:pPr marL="0" indent="0" algn="ctr">
              <a:buNone/>
            </a:pPr>
            <a:endParaRPr lang="ru-RU" b="1" i="1" dirty="0"/>
          </a:p>
          <a:p>
            <a:pPr marL="0" indent="0" algn="ctr">
              <a:buNone/>
            </a:pPr>
            <a:r>
              <a:rPr lang="ru-RU" b="1" i="1" dirty="0"/>
              <a:t>Требование № 2. «Самостоятельность написания итогового сочинения»</a:t>
            </a:r>
          </a:p>
          <a:p>
            <a:pPr marL="0" indent="0" algn="ctr">
              <a:buNone/>
            </a:pPr>
            <a:endParaRPr lang="ru-RU" b="1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121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2922</TotalTime>
  <Words>1285</Words>
  <Application>Microsoft Office PowerPoint</Application>
  <PresentationFormat>Экран (4:3)</PresentationFormat>
  <Paragraphs>223</Paragraphs>
  <Slides>39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51" baseType="lpstr">
      <vt:lpstr>MS PGothic</vt:lpstr>
      <vt:lpstr>Arial</vt:lpstr>
      <vt:lpstr>Calibri</vt:lpstr>
      <vt:lpstr>Cambria</vt:lpstr>
      <vt:lpstr>Courier New</vt:lpstr>
      <vt:lpstr>Georgia</vt:lpstr>
      <vt:lpstr>Times New Roman</vt:lpstr>
      <vt:lpstr>Verdana</vt:lpstr>
      <vt:lpstr>Wingdings</vt:lpstr>
      <vt:lpstr>Wingdings 2</vt:lpstr>
      <vt:lpstr>Тема Office</vt:lpstr>
      <vt:lpstr>PDF</vt:lpstr>
      <vt:lpstr>Презентация PowerPoint</vt:lpstr>
      <vt:lpstr>Презентация PowerPoint</vt:lpstr>
      <vt:lpstr>Презентация PowerPoint</vt:lpstr>
      <vt:lpstr> </vt:lpstr>
      <vt:lpstr> Для обучающихся итоговое сочинение является допуском к государственной итоговой аттестации. Результаты итогового сочинения могут быть использованы при приеме в высшие учебные заведения. </vt:lpstr>
      <vt:lpstr>Презентация PowerPoint</vt:lpstr>
      <vt:lpstr>Презентация PowerPoint</vt:lpstr>
      <vt:lpstr>Презентация PowerPoint</vt:lpstr>
      <vt:lpstr> 1 Критерий оценивания  итогового сочинения </vt:lpstr>
      <vt:lpstr>Презентация PowerPoint</vt:lpstr>
      <vt:lpstr>Презентация PowerPoint</vt:lpstr>
      <vt:lpstr> </vt:lpstr>
      <vt:lpstr>Сроки подачи заявлений</vt:lpstr>
      <vt:lpstr>Презентация PowerPoint</vt:lpstr>
      <vt:lpstr>ЕГЭ-2025</vt:lpstr>
      <vt:lpstr>Математика на ЕГЭ: или-или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получения аттестата</vt:lpstr>
      <vt:lpstr>Презентация PowerPoint</vt:lpstr>
      <vt:lpstr>Для поступления в ВУЗ</vt:lpstr>
      <vt:lpstr>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Как выбрать вуз? </vt:lpstr>
      <vt:lpstr>Информирование о ЕГЭ</vt:lpstr>
      <vt:lpstr>ФЕДЕРАЛЬНЫЕ РЕСУРСЫ ЕГЭ</vt:lpstr>
      <vt:lpstr>Помощь в подготовке к ЕГЭ</vt:lpstr>
      <vt:lpstr>Помощь в подготовке к ЕГЭ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Директор</cp:lastModifiedBy>
  <cp:revision>254</cp:revision>
  <cp:lastPrinted>2022-11-01T16:20:04Z</cp:lastPrinted>
  <dcterms:created xsi:type="dcterms:W3CDTF">2013-08-20T23:50:31Z</dcterms:created>
  <dcterms:modified xsi:type="dcterms:W3CDTF">2025-12-24T11:10:20Z</dcterms:modified>
</cp:coreProperties>
</file>