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9" r:id="rId4"/>
    <p:sldId id="270" r:id="rId5"/>
    <p:sldId id="258" r:id="rId6"/>
    <p:sldId id="265" r:id="rId7"/>
    <p:sldId id="271" r:id="rId8"/>
    <p:sldId id="266" r:id="rId9"/>
    <p:sldId id="279" r:id="rId10"/>
    <p:sldId id="264" r:id="rId11"/>
    <p:sldId id="256" r:id="rId12"/>
    <p:sldId id="263" r:id="rId13"/>
    <p:sldId id="260" r:id="rId14"/>
    <p:sldId id="262" r:id="rId15"/>
    <p:sldId id="277" r:id="rId16"/>
    <p:sldId id="280" r:id="rId17"/>
    <p:sldId id="281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3014-12CB-4748-A607-01C223B2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90%D1%80%D0%B0%D0%B1%D1%81%D0%BA%D0%B8%D0%B9_%D1%8F%D0%B7%D1%8B%D0%BA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tat8.blog.ru/lr/091517bce41882173031fd8b4bd385d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571480"/>
            <a:ext cx="7667342" cy="46434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МБОУ </a:t>
            </a:r>
            <a:r>
              <a:rPr lang="ru-RU" sz="4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Приволенская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СШ</a:t>
            </a:r>
            <a:endParaRPr lang="ru-RU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Урок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для родителей. </a:t>
            </a:r>
            <a:endParaRPr lang="ru-RU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Знакомство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с модулями курса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ОРКСЭ</a:t>
            </a:r>
          </a:p>
          <a:p>
            <a:pPr algn="ctr"/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2025-2026 </a:t>
            </a:r>
            <a:r>
              <a:rPr lang="ru-RU" sz="2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учебный год </a:t>
            </a:r>
            <a:endParaRPr lang="ru-RU" sz="26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14488"/>
            <a:ext cx="4572000" cy="50006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   </a:t>
            </a:r>
            <a:r>
              <a:rPr lang="ru-RU" sz="44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Рели́гия</a:t>
            </a:r>
            <a:r>
              <a:rPr lang="ru-RU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— особая форма осознания мира, обусловленная верой в сверхъестественное, включающая в себя свод моральных норм и типов поведения, обрядов, культовых действий и объединение людей в организации (церковь, религиозную общину)</a:t>
            </a:r>
          </a:p>
        </p:txBody>
      </p:sp>
      <p:pic>
        <p:nvPicPr>
          <p:cNvPr id="5" name="Рисунок 4" descr="b50561fcd061[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214290"/>
            <a:ext cx="3810000" cy="6461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</a:t>
            </a:r>
          </a:p>
          <a:p>
            <a:pPr algn="ctr"/>
            <a:r>
              <a:rPr lang="ru-RU" sz="3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основы мировых религиозных культур</a:t>
            </a:r>
            <a:endParaRPr lang="ru-RU" sz="34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AM_08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85984" y="214290"/>
            <a:ext cx="4971995" cy="6343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Что Вы можете сказать об этом мальчике ?</a:t>
            </a:r>
            <a:endParaRPr lang="ru-RU" sz="35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385175" cy="1428760"/>
          </a:xfrm>
        </p:spPr>
        <p:txBody>
          <a:bodyPr>
            <a:noAutofit/>
          </a:bodyPr>
          <a:lstStyle/>
          <a:p>
            <a:r>
              <a:rPr lang="ru-RU" sz="4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Исла́м</a:t>
            </a:r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(араб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  <a:hlinkClick r:id="rId2" tooltip="Арабский язык"/>
              </a:rPr>
              <a:t>.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</a:t>
            </a:r>
            <a:r>
              <a:rPr lang="ar-SA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  <a:cs typeface="Arial" charset="0"/>
              </a:rPr>
              <a:t>إسلام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‎ — монотеистическая мировая религия. Слово «ислам» переводится как «покорность», «подчинение» (законам Аллаха).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2952728"/>
            <a:ext cx="3429024" cy="39052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ru-RU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В шариатской терминологии ислам — это полное, абсолютное единобожие, подчинение Аллаху, его приказам и запретам, отстранение от многобожия. Приверженцев ислама называют мусульманами.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4035" name="Содержимое 4" descr="Ислам молитве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00430" y="2571744"/>
            <a:ext cx="5364480" cy="402336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59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исламской культуры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21468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857208"/>
            <a:ext cx="5072061" cy="6000792"/>
          </a:xfrm>
          <a:ln>
            <a:solidFill>
              <a:schemeClr val="tx1">
                <a:lumMod val="5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Иудаи́зм</a:t>
            </a: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иуде́йство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(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др.-греч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. 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Ἰουδαϊσμός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), «иудейская религия» (от названия колена Иуды, давшее название Иудейскому царству, а затем, начиная с эпохи Второго Храма, стало общим названием еврейского народа — 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ивр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. יהודה‎) 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— 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религиозное, национальное и этическое мировоззрение еврейского народа, самая древняя из трёх основных монотеистических религий человечества.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0"/>
            <a:ext cx="5857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иудейской культуры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596" y="928670"/>
            <a:ext cx="4338667" cy="592933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Буддизм</a:t>
            </a: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-учение о человеке, который обрел абсолютную мудрость без какого- либо Божественного Откровения, путем собственного размышления.</a:t>
            </a: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</a:br>
            <a:endParaRPr lang="ru-RU" sz="3600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142984"/>
            <a:ext cx="4000001" cy="54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214346" y="0"/>
            <a:ext cx="9546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буддийской культуры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857364"/>
            <a:ext cx="3913185" cy="143192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Домашнее задание: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7" y="3164681"/>
            <a:ext cx="47863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Подобрать изображения 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православных храмов,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оформить в презентацию</a:t>
            </a:r>
          </a:p>
          <a:p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SAM_01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357166"/>
            <a:ext cx="3857652" cy="6215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4810" y="0"/>
            <a:ext cx="4929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православной культуры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85175" cy="6841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Православная культура: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kim_bigru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000108"/>
            <a:ext cx="2875884" cy="5500726"/>
          </a:xfrm>
          <a:prstGeom prst="rect">
            <a:avLst/>
          </a:prstGeom>
        </p:spPr>
      </p:pic>
      <p:pic>
        <p:nvPicPr>
          <p:cNvPr id="7" name="Рисунок 6" descr="В коломне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86050" y="1000108"/>
            <a:ext cx="3214710" cy="5463540"/>
          </a:xfrm>
          <a:prstGeom prst="rect">
            <a:avLst/>
          </a:prstGeom>
        </p:spPr>
      </p:pic>
      <p:pic>
        <p:nvPicPr>
          <p:cNvPr id="8" name="Рисунок 7" descr="kirill_mefodij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50" y="1000108"/>
            <a:ext cx="3143250" cy="5500726"/>
          </a:xfrm>
          <a:prstGeom prst="rect">
            <a:avLst/>
          </a:prstGeom>
        </p:spPr>
      </p:pic>
      <p:pic>
        <p:nvPicPr>
          <p:cNvPr id="14" name="Рисунок 13" descr="79720290_getImage__29_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8992" y="4572000"/>
            <a:ext cx="2057400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725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Работа с печатным текстом:</a:t>
            </a:r>
          </a:p>
          <a:p>
            <a:endParaRPr lang="ru-RU" sz="1400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Что Вы знаете по этой теме?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Прочитайте текст и проставьте знаки: +,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v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, -, ?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Что Вы уже знали, что узнали нового, </a:t>
            </a:r>
          </a:p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 чем не согласны, у вас появились вопросы?</a:t>
            </a: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780782"/>
            <a:ext cx="49023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Домашнее задание:</a:t>
            </a:r>
          </a:p>
          <a:p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ИКТ, творческий проект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301434_SkqDA8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2786058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1357298"/>
            <a:ext cx="4500562" cy="7143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Этика -</a:t>
            </a:r>
            <a:r>
              <a:rPr lang="ru-RU" sz="4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2000216"/>
            <a:ext cx="4500562" cy="4857784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None/>
            </a:pPr>
            <a:r>
              <a:rPr lang="ru-RU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это практическая философия, наука о морали и нравственности как специфических способах гармонизации отношений социальных субъектов в целях сохранения общественного целого как необходимого условия их жизнедеятельности и обеспечения общественного и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личного блага.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>
              <a:latin typeface="Comic Sans MS" pitchFamily="66" charset="0"/>
            </a:endParaRPr>
          </a:p>
        </p:txBody>
      </p:sp>
      <p:pic>
        <p:nvPicPr>
          <p:cNvPr id="4" name="Picture 5" descr="Картинка 1 из 1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214290"/>
            <a:ext cx="4430774" cy="64294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3439" y="0"/>
            <a:ext cx="4500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светской этики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ОРКСЭ:</a:t>
            </a:r>
            <a:endParaRPr lang="ru-RU" sz="54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Урок для родителей.</a:t>
            </a:r>
          </a:p>
          <a:p>
            <a:pPr algn="just">
              <a:buNone/>
            </a:pPr>
            <a:endParaRPr lang="ru-RU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Знакомство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 модулями курса ОРКСЭ,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спецификой работы с информацией (текстом,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иллюстрацией),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особенностями домашнего задания (творческая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проектная деятельность, ИКТ и др.)</a:t>
            </a:r>
          </a:p>
          <a:p>
            <a:pPr algn="just">
              <a:buNone/>
            </a:pPr>
            <a:endParaRPr lang="ru-RU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Цель: создать условия для выбора родителями модуля ОРКСЭ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провести входную диагностику (по теме «ОРКСЭ»), 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рассказать о возрастных особенностях младшего подростка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сформировать первичное представление о курсе ОРКСЭ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показать воспитательные возможности данного курса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познакомить с модулями курса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познакомить со спецификой уроков в рамках предмета (работа с информацией: текстом и иллюстрацией)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рассказать об особенностях домашнего задания (проектная технология)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познакомить с учебником «Я в мире людей» и программой предмета «Основы духовно-нравственной культуры России»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дать список литературы по теме «Духовно-нравственное воспитание»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формировать представление об уровне профессиональной подготовки учителя</a:t>
            </a:r>
          </a:p>
          <a:p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Планируемый результат: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467600" cy="56435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актуализация представлений о данном курсе и программе ДНР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понимание возрастных особенностей младших подростков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осознание необходимости введения курса ОРКСЭ для воспитания младшего подростка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первичное представление о модулях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выбор модуля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понимание специфики уроков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понимание специфики домашних заданий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осознание необходимости помогать ребёнку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представление об учебнике «Я в мире людей» и программе </a:t>
            </a: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«Основы духовно-нравственной культуры России»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ориентация в научной, методической, художественной литературе по теме «Духовно-нравственное воспитание»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представление о профессиональной подготовке учителя</a:t>
            </a:r>
          </a:p>
          <a:p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10-2084.mai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71934" y="357166"/>
            <a:ext cx="5072066" cy="3143250"/>
          </a:xfrm>
        </p:spPr>
      </p:pic>
      <p:pic>
        <p:nvPicPr>
          <p:cNvPr id="5" name="Рисунок 4" descr="03698cabcb8dd09885a7a19d22dc638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571612"/>
            <a:ext cx="3657600" cy="4992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7660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Что объединяет </a:t>
            </a:r>
          </a:p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следующие сайды?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Рисунок 7" descr="73947_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1958340"/>
            <a:ext cx="3048000" cy="4899660"/>
          </a:xfrm>
          <a:prstGeom prst="rect">
            <a:avLst/>
          </a:prstGeom>
        </p:spPr>
      </p:pic>
      <p:pic>
        <p:nvPicPr>
          <p:cNvPr id="6" name="Рисунок 5" descr="37269692_vlcsnap55101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3714752"/>
            <a:ext cx="485775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49828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471737"/>
            <a:ext cx="2857500" cy="4386263"/>
          </a:xfrm>
          <a:prstGeom prst="rect">
            <a:avLst/>
          </a:prstGeom>
        </p:spPr>
      </p:pic>
      <p:pic>
        <p:nvPicPr>
          <p:cNvPr id="5" name="Рисунок 4" descr="1288873360_ladies-home-jour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0"/>
            <a:ext cx="3400425" cy="4657725"/>
          </a:xfrm>
          <a:prstGeom prst="rect">
            <a:avLst/>
          </a:prstGeom>
        </p:spPr>
      </p:pic>
      <p:pic>
        <p:nvPicPr>
          <p:cNvPr id="4" name="Содержимое 3" descr="1330869179_oskar-i-rozovaya-dama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924550" y="3047980"/>
            <a:ext cx="3219450" cy="3810020"/>
          </a:xfrm>
          <a:prstGeom prst="rect">
            <a:avLst/>
          </a:prstGeom>
        </p:spPr>
      </p:pic>
      <p:pic>
        <p:nvPicPr>
          <p:cNvPr id="6" name="Рисунок 5" descr="0_62e21_a80ba8a5_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0"/>
            <a:ext cx="3556000" cy="3556000"/>
          </a:xfrm>
          <a:prstGeom prst="rect">
            <a:avLst/>
          </a:prstGeom>
        </p:spPr>
      </p:pic>
      <p:pic>
        <p:nvPicPr>
          <p:cNvPr id="7" name="Рисунок 6" descr="855070b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488" y="2002865"/>
            <a:ext cx="3071834" cy="485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4a61d135bd761a3b85802956133330d_jpg_13293976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14290"/>
            <a:ext cx="3943350" cy="5389245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pic>
        <p:nvPicPr>
          <p:cNvPr id="4" name="Содержимое 3" descr="ErikEmmanyuel_Shmitt__Deti_Noy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0"/>
            <a:ext cx="3364706" cy="5246370"/>
          </a:xfrm>
        </p:spPr>
      </p:pic>
      <p:pic>
        <p:nvPicPr>
          <p:cNvPr id="5" name="Рисунок 4" descr="smi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794760"/>
            <a:ext cx="5449824" cy="3063240"/>
          </a:xfrm>
          <a:prstGeom prst="rect">
            <a:avLst/>
          </a:prstGeom>
        </p:spPr>
      </p:pic>
      <p:pic>
        <p:nvPicPr>
          <p:cNvPr id="6" name="Рисунок 5" descr="59_2(11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2968752"/>
            <a:ext cx="2438400" cy="388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p_of_russia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14282" y="928670"/>
            <a:ext cx="8715436" cy="52635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562" name="TextBox 1"/>
          <p:cNvSpPr txBox="1">
            <a:spLocks noChangeArrowheads="1"/>
          </p:cNvSpPr>
          <p:nvPr/>
        </p:nvSpPr>
        <p:spPr bwMode="auto">
          <a:xfrm>
            <a:off x="214282" y="1000109"/>
            <a:ext cx="87154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Для устойчивого и стабильного развития </a:t>
            </a:r>
            <a:r>
              <a:rPr lang="ru-RU" sz="4000" b="1" dirty="0" err="1">
                <a:solidFill>
                  <a:schemeClr val="bg2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многоконфессиональной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 России необходимо сохранять межрелигиозный мир. В противном случае наша страна окажется на грани катастрофы.</a:t>
            </a:r>
          </a:p>
          <a:p>
            <a:pPr algn="ctr" eaLnBrk="1" hangingPunct="1"/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Arial" charset="0"/>
            </a:endParaRPr>
          </a:p>
          <a:p>
            <a:pPr eaLnBrk="1" hangingPunct="1"/>
            <a:endParaRPr lang="ru-RU" sz="24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214282" y="1785902"/>
            <a:ext cx="8715436" cy="5072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Наиболее важные умения ,которые сопровождают социализацию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– кооперация и взаимозависимость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и здоровое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чувство соревнования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Развивается чувство трудолюбия и достижения, подтверждается чувство «Я» и чувство личностной силы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Когда ребенок чувствует себя компетентным, он может быть трудолюбивым и создавать для себя место в этом мире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176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Стадии развития человека  по Эрику </a:t>
            </a:r>
            <a:r>
              <a:rPr lang="ru-RU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Эриксону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4 стадия  от 6-11 лет</a:t>
            </a:r>
            <a:b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Трудолюбие - неполноценность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333</TotalTime>
  <Words>576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Презентация PowerPoint</vt:lpstr>
      <vt:lpstr>ОРКСЭ:</vt:lpstr>
      <vt:lpstr>Цель: создать условия для выбора родителями модуля ОРКСЭ</vt:lpstr>
      <vt:lpstr>Планируемый результат:</vt:lpstr>
      <vt:lpstr>Презентация PowerPoint</vt:lpstr>
      <vt:lpstr>Презентация PowerPoint</vt:lpstr>
      <vt:lpstr>Презентация PowerPoint</vt:lpstr>
      <vt:lpstr>Презентация PowerPoint</vt:lpstr>
      <vt:lpstr>Стадии развития человека  по Эрику Эриксону 4 стадия  от 6-11 лет Трудолюбие - неполноценность</vt:lpstr>
      <vt:lpstr>Презентация PowerPoint</vt:lpstr>
      <vt:lpstr>Презентация PowerPoint</vt:lpstr>
      <vt:lpstr>Исла́м (араб. إسلام‎ — монотеистическая мировая религия. Слово «ислам» переводится как «покорность», «подчинение» (законам Аллаха). </vt:lpstr>
      <vt:lpstr>Презентация PowerPoint</vt:lpstr>
      <vt:lpstr>Презентация PowerPoint</vt:lpstr>
      <vt:lpstr>Домашнее задание:</vt:lpstr>
      <vt:lpstr>Православная культура:</vt:lpstr>
      <vt:lpstr>Презентация PowerPoint</vt:lpstr>
      <vt:lpstr>Этика -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20</cp:revision>
  <dcterms:modified xsi:type="dcterms:W3CDTF">2025-09-29T02:57:17Z</dcterms:modified>
</cp:coreProperties>
</file>