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57" r:id="rId4"/>
    <p:sldId id="271" r:id="rId5"/>
    <p:sldId id="283" r:id="rId6"/>
    <p:sldId id="284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9" r:id="rId15"/>
    <p:sldId id="298" r:id="rId16"/>
    <p:sldId id="301" r:id="rId17"/>
    <p:sldId id="302" r:id="rId18"/>
    <p:sldId id="275" r:id="rId19"/>
    <p:sldId id="276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15" autoAdjust="0"/>
  </p:normalViewPr>
  <p:slideViewPr>
    <p:cSldViewPr>
      <p:cViewPr varScale="1">
        <p:scale>
          <a:sx n="98" d="100"/>
          <a:sy n="98" d="100"/>
        </p:scale>
        <p:origin x="19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CB257-8E42-40FF-90D6-466B00CFEF77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186CA-97AC-4CF1-9CB4-C214FADA9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0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186CA-97AC-4CF1-9CB4-C214FADA90F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1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186CA-97AC-4CF1-9CB4-C214FADA90F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8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86CA-97AC-4CF1-9CB4-C214FADA90F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2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D186CA-97AC-4CF1-9CB4-C214FADA90F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1052736"/>
            <a:ext cx="77724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70C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1" u="none" strike="noStrike" kern="1200" normalizeH="0" baseline="0" noProof="0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1" u="none" strike="noStrike" kern="1200" normalizeH="0" baseline="0" noProof="0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i="1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i="1" u="none" strike="noStrike" kern="1200" normalizeH="0" baseline="0" noProof="0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i="1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normalizeH="0" baseline="0" noProof="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Центр развития образования Ремонтненского района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i="1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1" u="none" strike="noStrike" kern="1200" normalizeH="0" baseline="0" noProof="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6000" i="1" u="none" strike="noStrike" kern="1200" normalizeH="0" baseline="0" noProof="0" dirty="0" err="1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Приволенский</a:t>
            </a:r>
            <a:endParaRPr kumimoji="0" lang="ru-RU" sz="6000" i="1" u="none" strike="noStrike" kern="1200" normalizeH="0" baseline="0" noProof="0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i="1" dirty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Образовательный округ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i="1" u="none" strike="noStrike" kern="1200" normalizeH="0" baseline="0" noProof="0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i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2025-2026 </a:t>
            </a:r>
          </a:p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i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  учебный год</a:t>
            </a:r>
            <a:endParaRPr kumimoji="0" lang="ru-RU" sz="5400" i="1" u="none" strike="noStrike" kern="1200" normalizeH="0" baseline="0" noProof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Открытые уроки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rgbClr val="7030A0"/>
                </a:solidFill>
                <a:cs typeface="AngsanaUPC" pitchFamily="18" charset="-34"/>
              </a:rPr>
              <a:t>3 класс ОКРУЖАЮЩИЙ МИР тема урока «ДРОЖЖИ —ПОМОЩНИКИ ЧЕЛОВЕКА»(учитель Бобровская И.А.).</a:t>
            </a:r>
          </a:p>
          <a:p>
            <a:pPr algn="just"/>
            <a:r>
              <a:rPr lang="ru-RU" sz="1400" dirty="0">
                <a:solidFill>
                  <a:srgbClr val="7030A0"/>
                </a:solidFill>
                <a:cs typeface="AngsanaUPC" pitchFamily="18" charset="-34"/>
              </a:rPr>
              <a:t>На этом уроке учащиеся расширяют свои представления о грибах и усовершенствуют исследовательские умения. Планируют эксперименты для проверки своих идей и оценивают исходные гипотезы. Работа организуется в группах по 4 </a:t>
            </a:r>
            <a:r>
              <a:rPr lang="ru-RU" sz="1400" dirty="0" err="1">
                <a:solidFill>
                  <a:srgbClr val="7030A0"/>
                </a:solidFill>
                <a:cs typeface="AngsanaUPC" pitchFamily="18" charset="-34"/>
              </a:rPr>
              <a:t>человека.Креативнотсть</a:t>
            </a:r>
            <a:r>
              <a:rPr lang="ru-RU" sz="1400" dirty="0">
                <a:solidFill>
                  <a:srgbClr val="7030A0"/>
                </a:solidFill>
                <a:cs typeface="AngsanaUPC" pitchFamily="18" charset="-34"/>
              </a:rPr>
              <a:t> проявляется при выдвижении гипотез о способах воздействия на дрожжи, при планировании опыта (подбора средств и материалов для его проведения). Критическое мышление — при обсуждении и обобщении идей, придуманных разными учениками.</a:t>
            </a:r>
          </a:p>
          <a:p>
            <a:endParaRPr lang="ru-RU" sz="1200" dirty="0"/>
          </a:p>
          <a:p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8 класс география</a:t>
            </a:r>
            <a:r>
              <a:rPr lang="ru-RU" dirty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 «</a:t>
            </a:r>
            <a:r>
              <a:rPr lang="ru-RU" b="1" dirty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ЗНАЧЕНИЕ РЕК В ЖИЗНИ ЛЮДЕЙ», учитель Кузьмина Т.П. </a:t>
            </a:r>
            <a:endParaRPr lang="ru-RU" dirty="0">
              <a:solidFill>
                <a:srgbClr val="7030A0"/>
              </a:solidFill>
              <a:latin typeface="+mj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7030A0"/>
                </a:solidFill>
                <a:latin typeface="+mj-lt"/>
                <a:ea typeface="Calibri"/>
                <a:cs typeface="Times New Roman"/>
              </a:rPr>
              <a:t>На уроке учащиеся изучили  влияние рек на возникновение городов. Работа организуется в группах по 4—5 чело­век. Критичность мышления проявляется при построении кратчайших расстояний от точек на прилегающих территориальных секторах и опре­делении географических объектов в местах пере­сечения нескольких перпендикуляров, а также при обсуждении полученных результатов в разных группах. Креативность мышления — при определе­нии роли выявленных географических объектов в жизни людей и истории нашей страны.</a:t>
            </a:r>
            <a:endParaRPr lang="ru-RU" dirty="0">
              <a:solidFill>
                <a:srgbClr val="7030A0"/>
              </a:solidFill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2833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r>
              <a:rPr lang="ru-RU" sz="1800" dirty="0">
                <a:solidFill>
                  <a:srgbClr val="00B0F0"/>
                </a:solidFill>
              </a:rPr>
              <a:t>8 класс ИСТОРИЯ РОССИИ «СТРОИТЕЛЬСТВО ЖЕЛЕЗНОЙ ДОРОГИ»,</a:t>
            </a:r>
            <a:br>
              <a:rPr lang="ru-RU" sz="1800" dirty="0">
                <a:solidFill>
                  <a:srgbClr val="00B0F0"/>
                </a:solidFill>
              </a:rPr>
            </a:br>
            <a:r>
              <a:rPr lang="ru-RU" sz="1800" dirty="0">
                <a:solidFill>
                  <a:srgbClr val="00B0F0"/>
                </a:solidFill>
              </a:rPr>
              <a:t>учитель Тимченко Е.Н.</a:t>
            </a:r>
            <a:br>
              <a:rPr lang="ru-RU" sz="1800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4191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На  уроке учащиеся  стали инициаторами строительства и потенциальными инвесторами первой железной дороги в Российской империи. Они оценили выгоды и риски, связанные со строительством железной дороги. Креативность проявляется в аргументации своей позиции и в представлении результатов работы группы.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800" dirty="0">
                <a:solidFill>
                  <a:srgbClr val="00B0F0"/>
                </a:solidFill>
              </a:rPr>
              <a:t>Мастер-класс «Возможности технологии 4-К при формировании </a:t>
            </a:r>
            <a:r>
              <a:rPr lang="ru-RU" sz="3800" dirty="0" err="1">
                <a:solidFill>
                  <a:srgbClr val="00B0F0"/>
                </a:solidFill>
              </a:rPr>
              <a:t>soft</a:t>
            </a:r>
            <a:r>
              <a:rPr lang="ru-RU" sz="3800" dirty="0">
                <a:solidFill>
                  <a:srgbClr val="00B0F0"/>
                </a:solidFill>
              </a:rPr>
              <a:t> </a:t>
            </a:r>
            <a:r>
              <a:rPr lang="ru-RU" sz="3800" dirty="0" err="1">
                <a:solidFill>
                  <a:srgbClr val="00B0F0"/>
                </a:solidFill>
              </a:rPr>
              <a:t>skills</a:t>
            </a:r>
            <a:r>
              <a:rPr lang="ru-RU" sz="3800" dirty="0">
                <a:solidFill>
                  <a:srgbClr val="00B0F0"/>
                </a:solidFill>
              </a:rPr>
              <a:t> на уроках английского </a:t>
            </a:r>
            <a:r>
              <a:rPr lang="ru-RU" sz="3800" dirty="0" err="1">
                <a:solidFill>
                  <a:srgbClr val="00B0F0"/>
                </a:solidFill>
              </a:rPr>
              <a:t>языка»,учитель</a:t>
            </a:r>
            <a:r>
              <a:rPr lang="ru-RU" sz="3800" dirty="0">
                <a:solidFill>
                  <a:srgbClr val="00B0F0"/>
                </a:solidFill>
              </a:rPr>
              <a:t> Болдарева И.И.</a:t>
            </a:r>
          </a:p>
          <a:p>
            <a:pPr marL="0" indent="0">
              <a:buNone/>
            </a:pPr>
            <a:r>
              <a:rPr lang="ru-RU" dirty="0"/>
              <a:t> Цель: Знакомство с возможностями технологии 4-К для дальнейшего практического применения в педагогической деятельности.</a:t>
            </a:r>
          </a:p>
          <a:p>
            <a:pPr marL="0" indent="0">
              <a:buNone/>
            </a:pPr>
            <a:r>
              <a:rPr lang="ru-RU" dirty="0"/>
              <a:t>Задачи:</a:t>
            </a:r>
          </a:p>
          <a:p>
            <a:pPr marL="0" indent="0">
              <a:buNone/>
            </a:pPr>
            <a:r>
              <a:rPr lang="ru-RU" dirty="0"/>
              <a:t>-Расширить понятие о составляющих технологии 4-К; Показать применение приемов данной технологии в своей педагогической  деятельности.</a:t>
            </a:r>
          </a:p>
          <a:p>
            <a:pPr marL="0" indent="0">
              <a:buNone/>
            </a:pPr>
            <a:r>
              <a:rPr lang="ru-RU" dirty="0"/>
              <a:t>-Если мы хотим помочь учащимся развивать эти важнейшие компетенции, необходимо так организовать учебный процесс, чтобы они делали это постоянно. Любой школьный урок — это место, где ученики могут не только осваивать содержание предмета, но и развивать способности самостоятельно приобретать и создавать знания и, что не менее важно, учиться управлять собой и работать в команде.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14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Взаимодействие ОО внутри округа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Заседание ММС по теме «Личностный рост учащихся как цель и   результат образовательного процесса» </a:t>
            </a:r>
          </a:p>
          <a:p>
            <a:r>
              <a:rPr lang="ru-RU" sz="1200" dirty="0">
                <a:solidFill>
                  <a:srgbClr val="0070C0"/>
                </a:solidFill>
              </a:rPr>
              <a:t>Цель заседания ММС по теме «Личностный рост учащихся как цель и    результат образовательного процесса» — выстроить систему работы классных руководителей, учителей-предметников, педагогов дополнительного образования, педагогов-психологов, и в целом </a:t>
            </a:r>
            <a:r>
              <a:rPr lang="ru-RU" sz="1200" dirty="0" err="1">
                <a:solidFill>
                  <a:srgbClr val="0070C0"/>
                </a:solidFill>
              </a:rPr>
              <a:t>Приволенского</a:t>
            </a:r>
            <a:r>
              <a:rPr lang="ru-RU" sz="1200" dirty="0">
                <a:solidFill>
                  <a:srgbClr val="0070C0"/>
                </a:solidFill>
              </a:rPr>
              <a:t> образовательного округа  по личностному развитию школьника.  </a:t>
            </a:r>
          </a:p>
          <a:p>
            <a:r>
              <a:rPr lang="ru-RU" sz="1200" dirty="0">
                <a:solidFill>
                  <a:srgbClr val="0070C0"/>
                </a:solidFill>
              </a:rPr>
              <a:t>Задачи : разработать дополнительные меры, позволяющие скоординировать действия учителей в работе по развитию личности учащихся.</a:t>
            </a:r>
          </a:p>
          <a:p>
            <a:r>
              <a:rPr lang="ru-RU" sz="1200" dirty="0">
                <a:solidFill>
                  <a:srgbClr val="0070C0"/>
                </a:solidFill>
              </a:rPr>
              <a:t>Экспертиза школьной среды, разработка и запуск проекта, вовлечение в эту работу всех участников образовательных отношений</a:t>
            </a:r>
          </a:p>
          <a:p>
            <a:r>
              <a:rPr lang="ru-RU" sz="1200" dirty="0">
                <a:solidFill>
                  <a:srgbClr val="0070C0"/>
                </a:solidFill>
              </a:rPr>
              <a:t>По итогам обсуждения педагоги подвели итоги и определили систему своей работы и в целом по образовательному округу по личностному развитию школьника.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676400"/>
            <a:ext cx="3962401" cy="284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48200" y="4876800"/>
            <a:ext cx="388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70C0"/>
                </a:solidFill>
              </a:rPr>
              <a:t>В соответствии с методической темой Развитие личностного потенциала обучающихся» методическая служба базовой школы решает следующие задачи: диагностика методических затруднений педагогов школ округа и оказание им помощи; консультативная и коррекционная работа с педагогами различного уровня профессионального мастерства; </a:t>
            </a:r>
          </a:p>
        </p:txBody>
      </p:sp>
    </p:spTree>
    <p:extLst>
      <p:ext uri="{BB962C8B-B14F-4D97-AF65-F5344CB8AC3E}">
        <p14:creationId xmlns:p14="http://schemas.microsoft.com/office/powerpoint/2010/main" val="370992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Открытый урок русский язык 3 класс  «Многозначные слова. Прямое и переносное значение слова»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Личностное развитие  на уроках в начальных классах. Виды деятельности применяемые на уроке:</a:t>
            </a:r>
          </a:p>
          <a:p>
            <a:r>
              <a:rPr lang="ru-RU" dirty="0"/>
              <a:t>Социальная – деятельность, способствующая осознанию ребенком самого себя в окружающей действительности, развивающая навыки самообразования .  </a:t>
            </a:r>
          </a:p>
          <a:p>
            <a:r>
              <a:rPr lang="ru-RU" dirty="0"/>
              <a:t>Учебно-познавательная </a:t>
            </a:r>
          </a:p>
          <a:p>
            <a:r>
              <a:rPr lang="ru-RU" dirty="0"/>
              <a:t>Учебно-познавательная  – деятельность, направленная на овладение знаниями, развитие познавательных процессов.  </a:t>
            </a:r>
          </a:p>
          <a:p>
            <a:r>
              <a:rPr lang="ru-RU" dirty="0"/>
              <a:t>Организационная  – развитие коммуникативных навыков, формирование общих ценностей коллектива, развитие нравственных качеств ребенка.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4"/>
          <a:stretch/>
        </p:blipFill>
        <p:spPr bwMode="auto">
          <a:xfrm rot="291120">
            <a:off x="5641145" y="1544392"/>
            <a:ext cx="2959099" cy="207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88" y="3962400"/>
            <a:ext cx="3272365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221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rgbClr val="0070C0"/>
                </a:solidFill>
              </a:rPr>
              <a:t>04.12.2025 г.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мастер класс на тему: «Развитие личности и активного творческого потенциала учащихся методом  «</a:t>
            </a:r>
            <a:r>
              <a:rPr lang="ru-RU" sz="1800" dirty="0" err="1">
                <a:solidFill>
                  <a:srgbClr val="0070C0"/>
                </a:solidFill>
              </a:rPr>
              <a:t>Кроссенс</a:t>
            </a:r>
            <a:r>
              <a:rPr lang="ru-RU" sz="1800" dirty="0">
                <a:solidFill>
                  <a:srgbClr val="0070C0"/>
                </a:solidFill>
              </a:rPr>
              <a:t>»»,заместитель директора по УР Кузьмина Т.П.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4572000" cy="42211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Кроссенс</a:t>
            </a:r>
            <a:r>
              <a:rPr lang="ru-RU" dirty="0"/>
              <a:t> – методический прием, позволяющий на практике воплотить в деятельности учителя смену приоритетов, продиктованных целями системы современного образования: не научить, а создать условия для самостоятельного творческого поиска ученика; прием-головоломка нового поколения, соединяющий в себе лучшие качества сразу нескольких интеллектуальных развлечений: головоломки, загадки и ребусы.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5257800" y="1565437"/>
            <a:ext cx="3129844" cy="2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D25B87-4A19-422D-8A99-EAD7759A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96" y="4293990"/>
            <a:ext cx="3810004" cy="220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7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19"/>
            <a:ext cx="8153400" cy="792481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B050"/>
                </a:solidFill>
              </a:rPr>
              <a:t>Семинар на тему «Цифровое обучение как средство развития личностного потенциала обучающихся»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914400"/>
            <a:ext cx="8763000" cy="5745481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Вопросы, рассмотренные на семинаре</a:t>
            </a:r>
            <a:r>
              <a:rPr lang="ru-RU" sz="1200" b="1" dirty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ru-RU" sz="1200" dirty="0"/>
              <a:t>1.Личностно ориентированный подход в цифровом обучении. Обсуждаются возможности использования цифровых образовательных сред (ЦОС) для развития индивидуальных познавательных возможностей, самореализации и раскрытия индивидуальности обучающегося. </a:t>
            </a:r>
          </a:p>
          <a:p>
            <a:pPr algn="just"/>
            <a:r>
              <a:rPr lang="ru-RU" sz="1200" dirty="0"/>
              <a:t> </a:t>
            </a:r>
          </a:p>
          <a:p>
            <a:pPr algn="just"/>
            <a:r>
              <a:rPr lang="ru-RU" sz="1200" dirty="0"/>
              <a:t>2. Роль цифровых технологий в формировании ключевых компетенций. Рассматриваются навыки критического мышления, креативности, коммуникации, работы в команде, а также способности к самообучению и непрерывному развитию.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 3.Интерактивные методы и формы работы. Рассматриваются возможности использования веб-конференций, интерактивных досок, онлайн-групповых проектов, виртуальных симуляций, онлайн-тестирования и других цифровых инструментов, которые вовлекают учащихся в активный процесс обучения.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 4.Использование цифровых образовательных ресурсов. Обсуждаются платформы (например, «</a:t>
            </a:r>
            <a:r>
              <a:rPr lang="ru-RU" sz="1200" dirty="0" err="1"/>
              <a:t>Учи.ру</a:t>
            </a:r>
            <a:r>
              <a:rPr lang="ru-RU" sz="1200" dirty="0"/>
              <a:t>», «</a:t>
            </a:r>
            <a:r>
              <a:rPr lang="ru-RU" sz="1200" dirty="0" err="1"/>
              <a:t>ЯКласс</a:t>
            </a:r>
            <a:r>
              <a:rPr lang="ru-RU" sz="1200" dirty="0"/>
              <a:t>»), сервисы для создания интерактивных упражнений (</a:t>
            </a:r>
            <a:r>
              <a:rPr lang="ru-RU" sz="1200" dirty="0" err="1"/>
              <a:t>LearningApps</a:t>
            </a:r>
            <a:r>
              <a:rPr lang="ru-RU" sz="1200" dirty="0"/>
              <a:t>), видеоуроки и другие инструменты, которые расширяют доступ к образовательным материалам и способствуют углублённому пониманию предметов.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 5.Проектная и исследовательская деятельность. Подчёркивается роль цифровых технологий в организации проектной работы, которая способствует развитию самостоятельности, самоопределения, самореализации и навыков решения проблем.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 6.Роль педагога в условиях цифрового обучения. Изменение роли учителя — от носителя готовых знаний к консультанту, наставнику, который создаёт условия для самореализации учащихся, помогает им ставить цели, планировать действия и оценивать результаты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V="1">
            <a:off x="8077200" y="6126163"/>
            <a:ext cx="609600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28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Педсовет. Тема: «От единства в многообразии к общероссийской гражданской идентичности: стратегия воспитательной и учебной работы на 2025-2026 гг.»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2.	Аналитический блок:</a:t>
            </a:r>
          </a:p>
          <a:p>
            <a:r>
              <a:rPr lang="ru-RU" dirty="0"/>
              <a:t>2.1«Единство в многообразии: воспитательный потенциал школы в укреплении общероссийской идентичности». Выступление заместителя директора по ВР: </a:t>
            </a:r>
          </a:p>
          <a:p>
            <a:r>
              <a:rPr lang="ru-RU" dirty="0"/>
              <a:t>2.2. «Возможности учебных предметов в формировании патриотизма и гражданской идентичности». Выступление заместителя директора по УР: </a:t>
            </a:r>
          </a:p>
          <a:p>
            <a:r>
              <a:rPr lang="ru-RU" dirty="0"/>
              <a:t>2.3.«Проектная деятельность и внеурочная работа как инструменты воспитания культуры межнационального общения». Из опыта работы классных руководителей.</a:t>
            </a:r>
          </a:p>
          <a:p>
            <a:r>
              <a:rPr lang="ru-RU" dirty="0"/>
              <a:t>2.4.«Роль школьного музея, библиотеки и информационного пространства в популяризации традиций и ценностей народов России». Библиотекарь, руководитель школьного музея базовой школы.</a:t>
            </a:r>
          </a:p>
          <a:p>
            <a:r>
              <a:rPr lang="ru-RU" dirty="0"/>
              <a:t>2.5.«От идеи к действию: практические механизмы включения детских общественных объединений в мероприятия Года единства народов России» (Советник директора по воспитанию Яценко О.В.).</a:t>
            </a:r>
          </a:p>
          <a:p>
            <a:r>
              <a:rPr lang="ru-RU" dirty="0"/>
              <a:t>3.	Стратегический блок. «Проектируем будущее: Стратегия-2026», директор базовой школы Тимченко Е.Н..</a:t>
            </a:r>
          </a:p>
          <a:p>
            <a:r>
              <a:rPr lang="ru-RU" dirty="0"/>
              <a:t>3.1.Презентация проекта «Дорожной карты» школы на 2025-2026 гг.</a:t>
            </a:r>
          </a:p>
          <a:p>
            <a:r>
              <a:rPr lang="ru-RU" dirty="0"/>
              <a:t>4.	Проектная работа в группах. (Работа по направлениям Стратегии)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343400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724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00B050"/>
                </a:solidFill>
              </a:rPr>
              <a:t>Практический семинар</a:t>
            </a:r>
            <a:br>
              <a:rPr lang="ru-RU" sz="1800" dirty="0">
                <a:solidFill>
                  <a:srgbClr val="00B050"/>
                </a:solidFill>
              </a:rPr>
            </a:br>
            <a:r>
              <a:rPr lang="ru-RU" sz="1800" dirty="0">
                <a:solidFill>
                  <a:srgbClr val="00B050"/>
                </a:solidFill>
              </a:rPr>
              <a:t>«Развитие личностного потенциала учащихся в контексте перехода на обновленные ФГОС 3»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pPr algn="just"/>
            <a:r>
              <a:rPr lang="ru-RU" sz="1050" dirty="0"/>
              <a:t>Формирование компетенций, необходимых для успешной социализации и профессиональной самореализации учеников. </a:t>
            </a:r>
          </a:p>
          <a:p>
            <a:pPr algn="just"/>
            <a:r>
              <a:rPr lang="ru-RU" sz="1050" dirty="0"/>
              <a:t>Цели</a:t>
            </a:r>
          </a:p>
          <a:p>
            <a:pPr algn="just"/>
            <a:r>
              <a:rPr lang="ru-RU" sz="1050" dirty="0"/>
              <a:t>1.Познакомить педагогов с особенностями обновлённых ФГОС. В основе учебного процесса лежит системно-</a:t>
            </a:r>
            <a:r>
              <a:rPr lang="ru-RU" sz="1050" dirty="0" err="1"/>
              <a:t>деятельностный</a:t>
            </a:r>
            <a:r>
              <a:rPr lang="ru-RU" sz="1050" dirty="0"/>
              <a:t> подход, делается акцент на развитие личностных и </a:t>
            </a:r>
            <a:r>
              <a:rPr lang="ru-RU" sz="1050" dirty="0" err="1"/>
              <a:t>метапредметных</a:t>
            </a:r>
            <a:r>
              <a:rPr lang="ru-RU" sz="1050" dirty="0"/>
              <a:t> универсальных учебных действий (УУД). </a:t>
            </a:r>
          </a:p>
          <a:p>
            <a:pPr algn="just"/>
            <a:r>
              <a:rPr lang="ru-RU" sz="1050" dirty="0"/>
              <a:t>2. Освоить методологические подходы к конструированию учебного занятия в соответствии с требованиями обновлённых ФГОС. </a:t>
            </a:r>
          </a:p>
          <a:p>
            <a:pPr algn="just"/>
            <a:r>
              <a:rPr lang="ru-RU" sz="1050" dirty="0"/>
              <a:t>3. Способствовать раскрытию образовательного потенциала проектно-исследовательской деятельности в условиях обновлённых ФГОС. Как приобщение учащихся к научно-исследовательской работе, разработке проектов помогает развивать самостоятельность и инициативность. </a:t>
            </a:r>
          </a:p>
          <a:p>
            <a:pPr algn="just"/>
            <a:r>
              <a:rPr lang="ru-RU" sz="1050" dirty="0"/>
              <a:t>3. Повысить мотивацию педагогов к профессиональному развитию в области организации образовательного процесса в соответствии с требованиями обновлённых ФГОС-3. </a:t>
            </a:r>
          </a:p>
          <a:p>
            <a:pPr algn="just"/>
            <a:r>
              <a:rPr lang="ru-RU" sz="1050" dirty="0"/>
              <a:t>Программа</a:t>
            </a:r>
          </a:p>
          <a:p>
            <a:pPr algn="just"/>
            <a:r>
              <a:rPr lang="ru-RU" sz="1050" dirty="0"/>
              <a:t>1.Что такое личностный потенциал и как он связан с обновлёнными ФГОС. Личностный потенциал включает способность личности выбирать, ставить цель и достигать её, а также противостоять давлению и угрозам. </a:t>
            </a:r>
          </a:p>
          <a:p>
            <a:pPr algn="just"/>
            <a:r>
              <a:rPr lang="ru-RU" sz="1050" dirty="0"/>
              <a:t>2.Планируемые результаты по обновлённым ФГОС, включая личностные. Как личностные результаты группируются по направлениям воспитания: гражданско-патриотическое, духовно-нравственное, эстетическое и др.</a:t>
            </a:r>
          </a:p>
          <a:p>
            <a:pPr algn="just"/>
            <a:r>
              <a:rPr lang="ru-RU" sz="1050" dirty="0"/>
              <a:t>3.Критерии </a:t>
            </a:r>
            <a:r>
              <a:rPr lang="ru-RU" sz="1050" dirty="0" err="1"/>
              <a:t>сформированности</a:t>
            </a:r>
            <a:r>
              <a:rPr lang="ru-RU" sz="1050" dirty="0"/>
              <a:t> универсальных учебных действий, которые содержатся в обновлённых ФГОС. Один из критериев сформированности регулятивного УУД «Самоорганизация» — умение ученика выявлять проблемы для решения в жизненных и учебных ситуациях.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FB6908-F773-4782-B218-1C457F28D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4"/>
          <a:stretch/>
        </p:blipFill>
        <p:spPr bwMode="auto">
          <a:xfrm>
            <a:off x="533400" y="5156074"/>
            <a:ext cx="2662560" cy="142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27218C77-5A74-4236-AF64-A9D9C3692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3"/>
          <a:stretch/>
        </p:blipFill>
        <p:spPr bwMode="auto">
          <a:xfrm>
            <a:off x="6489902" y="5122207"/>
            <a:ext cx="2196898" cy="14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47FCD7B-DA04-4097-9E97-8C8078B8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47" y="5169462"/>
            <a:ext cx="1930220" cy="141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48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470" y="838200"/>
            <a:ext cx="8229600" cy="990600"/>
          </a:xfrm>
        </p:spPr>
        <p:txBody>
          <a:bodyPr>
            <a:normAutofit fontScale="90000"/>
          </a:bodyPr>
          <a:lstStyle/>
          <a:p>
            <a:br>
              <a:rPr lang="ru-RU" sz="27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61530"/>
            <a:ext cx="8229600" cy="4364634"/>
          </a:xfrm>
        </p:spPr>
        <p:txBody>
          <a:bodyPr/>
          <a:lstStyle/>
          <a:p>
            <a:r>
              <a:rPr lang="ru-RU" sz="1600" dirty="0"/>
              <a:t>Практическое занятие «Роль игры в развитии личности обучающихся начальной школы», Каминский Г.В., учитель МБОУ Приволенской СШ.</a:t>
            </a:r>
          </a:p>
          <a:p>
            <a:r>
              <a:rPr lang="ru-RU" sz="1600" dirty="0"/>
              <a:t>Интерактивная игра «Год единства народов России», ученица 7 класса Жукова Л. </a:t>
            </a:r>
          </a:p>
          <a:p>
            <a:r>
              <a:rPr lang="ru-RU" sz="1600" dirty="0"/>
              <a:t>Викторина «Мой край -Ремонтненский район», ученица 7 класса Лизогубова Я. (Болдарева И.И., заместитель директора МБОУ  Приволенской СШ по ВР ).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2"/>
          <a:stretch/>
        </p:blipFill>
        <p:spPr bwMode="auto">
          <a:xfrm>
            <a:off x="4572000" y="4191000"/>
            <a:ext cx="398544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191000"/>
            <a:ext cx="3810637" cy="20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5F0CB8-1B6A-42A4-B3ED-03665DF19312}"/>
              </a:ext>
            </a:extLst>
          </p:cNvPr>
          <p:cNvSpPr/>
          <p:nvPr/>
        </p:nvSpPr>
        <p:spPr>
          <a:xfrm>
            <a:off x="457199" y="410170"/>
            <a:ext cx="8305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Практический семинар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«Развитие личностного потенциала учащихся в контексте перехода на обновленные ФГОС 3»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258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Сопровождение молодых педагогов.</a:t>
            </a:r>
            <a:r>
              <a:rPr lang="ru-RU" dirty="0">
                <a:latin typeface="Calibri"/>
                <a:ea typeface="Calibri"/>
                <a:cs typeface="Times New Roman"/>
              </a:rPr>
              <a:t> 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800600" cy="4906963"/>
          </a:xfrm>
        </p:spPr>
        <p:txBody>
          <a:bodyPr>
            <a:noAutofit/>
          </a:bodyPr>
          <a:lstStyle/>
          <a:p>
            <a:pPr algn="just"/>
            <a:r>
              <a:rPr lang="ru-RU" sz="1100" dirty="0"/>
              <a:t>- </a:t>
            </a:r>
            <a:r>
              <a:rPr lang="ru-RU" sz="1100" dirty="0" err="1"/>
              <a:t>Краснопартизанская</a:t>
            </a:r>
            <a:r>
              <a:rPr lang="ru-RU" sz="1100" dirty="0"/>
              <a:t> СШ.</a:t>
            </a:r>
          </a:p>
          <a:p>
            <a:pPr algn="just"/>
            <a:r>
              <a:rPr lang="ru-RU" sz="1100" dirty="0"/>
              <a:t>2 молодых педагога (</a:t>
            </a:r>
            <a:r>
              <a:rPr lang="ru-RU" sz="1100" dirty="0" err="1"/>
              <a:t>Касач</a:t>
            </a:r>
            <a:r>
              <a:rPr lang="ru-RU" sz="1100" dirty="0"/>
              <a:t> Виктория Владимировна, </a:t>
            </a:r>
            <a:r>
              <a:rPr lang="ru-RU" sz="1100" dirty="0" err="1"/>
              <a:t>Аммаева</a:t>
            </a:r>
            <a:r>
              <a:rPr lang="ru-RU" sz="1100" dirty="0"/>
              <a:t> Мария Витальевна) – участие в районном практико-ориентированном семинаре «Современный урок как основа эффективного и качественного образования» в форме педагогического поезда (присутствовали на открытых уроках, перенимали опыт) – 27.02.2026 на базе МБОУ </a:t>
            </a:r>
            <a:r>
              <a:rPr lang="ru-RU" sz="1100" dirty="0" err="1"/>
              <a:t>Краснопартизанской</a:t>
            </a:r>
            <a:r>
              <a:rPr lang="ru-RU" sz="1100" dirty="0"/>
              <a:t> СШ;</a:t>
            </a:r>
          </a:p>
          <a:p>
            <a:pPr algn="just"/>
            <a:r>
              <a:rPr lang="ru-RU" sz="1100" dirty="0"/>
              <a:t>- наставник </a:t>
            </a:r>
            <a:r>
              <a:rPr lang="ru-RU" sz="1100" dirty="0" err="1"/>
              <a:t>Касач</a:t>
            </a:r>
            <a:r>
              <a:rPr lang="ru-RU" sz="1100" dirty="0"/>
              <a:t> Виктории Владимировны – учитель химии и биологии Водопьянова Марина Николаевна, наставник </a:t>
            </a:r>
            <a:r>
              <a:rPr lang="ru-RU" sz="1100" dirty="0" err="1"/>
              <a:t>Аммаевой</a:t>
            </a:r>
            <a:r>
              <a:rPr lang="ru-RU" sz="1100" dirty="0"/>
              <a:t> Марии Витальевны – учитель русского языка и литературы Ларина Елена Николаевна. Молодые педагоги в течение года посещали уроки других учителей, наставники оказывали им методическую помощь, проводили консультации по интересующим их вопросам. В апреле молодые педагоги провели открытые уроки.    </a:t>
            </a:r>
          </a:p>
          <a:p>
            <a:pPr algn="just"/>
            <a:r>
              <a:rPr lang="ru-RU" sz="1100" dirty="0"/>
              <a:t>Распространение эффективных педагогических практик.</a:t>
            </a:r>
          </a:p>
          <a:p>
            <a:pPr algn="just"/>
            <a:r>
              <a:rPr lang="ru-RU" sz="1100" dirty="0"/>
              <a:t>- Муниципальный фестиваль педагогического мастерства (Центр детского творчества) </a:t>
            </a:r>
            <a:r>
              <a:rPr lang="ru-RU" sz="1100" dirty="0" err="1"/>
              <a:t>Касач</a:t>
            </a:r>
            <a:r>
              <a:rPr lang="ru-RU" sz="1100" dirty="0"/>
              <a:t> Анна Алексеевна (лауреат 2 степени) – </a:t>
            </a:r>
          </a:p>
          <a:p>
            <a:pPr algn="just"/>
            <a:r>
              <a:rPr lang="ru-RU" sz="1100" dirty="0"/>
              <a:t>- Районный практико-ориентированный семинар «Молодые – молодым» (учитель </a:t>
            </a:r>
            <a:r>
              <a:rPr lang="ru-RU" sz="1100" dirty="0" err="1"/>
              <a:t>Келлерова</a:t>
            </a:r>
            <a:r>
              <a:rPr lang="ru-RU" sz="1100" dirty="0"/>
              <a:t> Елена Дмитриевна, ученик 4 класса – </a:t>
            </a:r>
            <a:r>
              <a:rPr lang="ru-RU" sz="1100" dirty="0" err="1"/>
              <a:t>Аммаев</a:t>
            </a:r>
            <a:r>
              <a:rPr lang="ru-RU" sz="1100" dirty="0"/>
              <a:t> Эмиль Магомедович) – 20.03.2026 на базе МБОУ </a:t>
            </a:r>
            <a:r>
              <a:rPr lang="ru-RU" sz="1100" dirty="0" err="1"/>
              <a:t>Денисовской</a:t>
            </a:r>
            <a:r>
              <a:rPr lang="ru-RU" sz="1100" dirty="0"/>
              <a:t> СШ;</a:t>
            </a:r>
          </a:p>
          <a:p>
            <a:pPr algn="just"/>
            <a:r>
              <a:rPr lang="ru-RU" sz="1100" dirty="0"/>
              <a:t>- XVIII муниципальная научно-практическая конференция «Интеллект будущего»: </a:t>
            </a:r>
            <a:r>
              <a:rPr lang="ru-RU" sz="1100" dirty="0" err="1"/>
              <a:t>Аммаев</a:t>
            </a:r>
            <a:r>
              <a:rPr lang="ru-RU" sz="1100" dirty="0"/>
              <a:t> Эмиль Магомедович (4 класс) - призёр, </a:t>
            </a:r>
            <a:r>
              <a:rPr lang="ru-RU" sz="1100" dirty="0" err="1"/>
              <a:t>Келлерова</a:t>
            </a:r>
            <a:r>
              <a:rPr lang="ru-RU" sz="1100" dirty="0"/>
              <a:t> Елена Дмитриевна – руководитель.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ru-RU" sz="2900" dirty="0">
              <a:effectLst/>
              <a:latin typeface="Times New Roman"/>
              <a:ea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EF0BA-0386-4E22-8BBE-F1262DA451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71750"/>
            <a:ext cx="3581400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617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0FACE9-C8D6-4B50-AEEF-7034FAE085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3" b="89673" l="10000" r="91818">
                        <a14:foregroundMark x1="14545" y1="42513" x2="13091" y2="45955"/>
                        <a14:foregroundMark x1="13636" y1="43373" x2="13636" y2="43890"/>
                        <a14:foregroundMark x1="82364" y1="10327" x2="82364" y2="10327"/>
                        <a14:foregroundMark x1="87455" y1="7057" x2="87455" y2="7057"/>
                        <a14:foregroundMark x1="77455" y1="4475" x2="77455" y2="4475"/>
                        <a14:foregroundMark x1="72545" y1="5336" x2="72545" y2="5336"/>
                        <a14:foregroundMark x1="72545" y1="5336" x2="91818" y2="6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510"/>
          <a:stretch/>
        </p:blipFill>
        <p:spPr>
          <a:xfrm>
            <a:off x="228600" y="295699"/>
            <a:ext cx="2133600" cy="6370975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57400" y="381000"/>
            <a:ext cx="663562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latin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Направление работы нашего округа</a:t>
            </a: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: личностное развитие обучающихся.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>
                <a:solidFill>
                  <a:srgbClr val="0070C0"/>
                </a:solidFill>
                <a:latin typeface="Times New Roman" pitchFamily="18" charset="0"/>
                <a:cs typeface="Arial" pitchFamily="34" charset="0"/>
              </a:rPr>
              <a:t> 	Тема «Личностное развитие обучающихся» глобальна и многогранна. Она вечна и  всегда будет  актуальна. Стержнем воспитания личности являются природные задатки, которые при определённых условиях развиваются в способности: трудовые, творческие. 	«Развивающему обществу , -подчеркивается в «Концепции  модернизации Российского образования»,- нужны современно-образованные, нравственные, предприимчивые люди, которые могут самостоятельно принимать решения, прогнозируя  их возможные последствия, отличаются мобильностью, способны к сотрудничеству, обладают чувством ответственности за судьбу страны ,ее социально-экономическое процветание».</a:t>
            </a:r>
            <a:endParaRPr kumimoji="0" lang="ru-RU" sz="24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38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F89D-6353-4D0B-AAA7-B6125821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ru-RU" i="1" dirty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Итоги работы </a:t>
            </a:r>
            <a:br>
              <a:rPr lang="ru-RU" i="1" dirty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100" i="1" dirty="0" err="1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Приволенского</a:t>
            </a:r>
            <a:r>
              <a:rPr lang="ru-RU" sz="3100" i="1" dirty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образовательного округа</a:t>
            </a:r>
            <a:endParaRPr lang="ru-RU" sz="3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77D66E-8C51-4106-88D3-B699130A7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83820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>
                <a:solidFill>
                  <a:srgbClr val="00B050"/>
                </a:solidFill>
              </a:rPr>
              <a:t>Выпуск методического бюллетеня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B050"/>
                </a:solidFill>
              </a:rPr>
              <a:t>«ФГОС – 3 и опыт работы школ </a:t>
            </a:r>
            <a:r>
              <a:rPr lang="ru-RU" sz="2400" i="1" dirty="0" err="1">
                <a:solidFill>
                  <a:srgbClr val="00B050"/>
                </a:solidFill>
              </a:rPr>
              <a:t>Приволенского</a:t>
            </a:r>
            <a:r>
              <a:rPr lang="ru-RU" sz="2400" i="1" dirty="0">
                <a:solidFill>
                  <a:srgbClr val="00B050"/>
                </a:solidFill>
              </a:rPr>
              <a:t> округа по личностному развитию обучающихся» (август 2026г.)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57F5C8-ECD6-4787-A2C1-12494AD1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963007"/>
            <a:ext cx="5611004" cy="359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09600"/>
            <a:ext cx="8352928" cy="4495785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31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31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31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31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31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31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31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31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31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31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</a:t>
            </a:r>
            <a:r>
              <a:rPr lang="ru-RU" sz="20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работы округа: обеспечение оптимальных психолого-педагогических условий для развития личности учащихся, воспитание успешного поколения с национальными и общечеловеческими ценностными установками в духе идеалов демократии, правового государства.</a:t>
            </a:r>
            <a:br>
              <a:rPr lang="ru-RU" sz="20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sz="2000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ru-RU" dirty="0">
                <a:solidFill>
                  <a:srgbClr val="9432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dirty="0">
              <a:solidFill>
                <a:srgbClr val="9432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F53F7E4-3233-40D4-A7B5-017FCF3B2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0945" y="2163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7A178BCC-18EA-4ABE-AFD4-5260EF4AD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16" y="284046"/>
            <a:ext cx="2750819" cy="19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9B9B3D6E-1F1C-4B76-B400-548FFA786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45" y="2925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3" name="Рисунок 3">
            <a:extLst>
              <a:ext uri="{FF2B5EF4-FFF2-40B4-BE49-F238E27FC236}">
                <a16:creationId xmlns:a16="http://schemas.microsoft.com/office/drawing/2014/main" id="{26813805-2AAA-4CE3-B122-6E34AAB7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65457">
            <a:off x="265518" y="655271"/>
            <a:ext cx="3179884" cy="196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CB090F71-BFAE-4E03-9ADF-C237C0A26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5" name="Рисунок 5" descr="Описание: C:\Users\HUAWEI\Desktop\фото школы.jpeg">
            <a:extLst>
              <a:ext uri="{FF2B5EF4-FFF2-40B4-BE49-F238E27FC236}">
                <a16:creationId xmlns:a16="http://schemas.microsoft.com/office/drawing/2014/main" id="{2D984F2F-0F8E-418C-832C-DC0AA75BC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683">
            <a:off x="6397850" y="535779"/>
            <a:ext cx="2328848" cy="21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Описание: Picture background">
            <a:extLst>
              <a:ext uri="{FF2B5EF4-FFF2-40B4-BE49-F238E27FC236}">
                <a16:creationId xmlns:a16="http://schemas.microsoft.com/office/drawing/2014/main" id="{C86B87A8-98E0-4A4D-9513-FE1FA1095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1661159" cy="1186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76200"/>
          </a:xfrm>
        </p:spPr>
        <p:txBody>
          <a:bodyPr>
            <a:noAutofit/>
          </a:bodyPr>
          <a:lstStyle/>
          <a:p>
            <a:pPr algn="just"/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000" dirty="0">
                <a:solidFill>
                  <a:srgbClr val="0070C0"/>
                </a:solidFill>
              </a:rPr>
            </a:br>
            <a:br>
              <a:rPr lang="ru-RU" sz="1400" dirty="0">
                <a:solidFill>
                  <a:srgbClr val="0070C0"/>
                </a:solidFill>
              </a:rPr>
            </a:br>
            <a:br>
              <a:rPr lang="ru-RU" sz="1400" dirty="0">
                <a:solidFill>
                  <a:srgbClr val="0070C0"/>
                </a:solidFill>
              </a:rPr>
            </a:br>
            <a:br>
              <a:rPr lang="ru-RU" sz="1400" dirty="0">
                <a:solidFill>
                  <a:srgbClr val="0070C0"/>
                </a:solidFill>
              </a:rPr>
            </a:br>
            <a:br>
              <a:rPr lang="ru-RU" sz="1400" dirty="0">
                <a:solidFill>
                  <a:srgbClr val="0070C0"/>
                </a:solidFill>
              </a:rPr>
            </a:br>
            <a:br>
              <a:rPr lang="ru-RU" sz="1400" dirty="0">
                <a:solidFill>
                  <a:srgbClr val="0070C0"/>
                </a:solidFill>
              </a:rPr>
            </a:br>
            <a:br>
              <a:rPr lang="ru-RU" sz="1400" dirty="0">
                <a:solidFill>
                  <a:srgbClr val="0070C0"/>
                </a:solidFill>
              </a:rPr>
            </a:br>
            <a:br>
              <a:rPr lang="ru-RU" sz="1400" dirty="0">
                <a:solidFill>
                  <a:srgbClr val="0070C0"/>
                </a:solidFill>
              </a:rPr>
            </a:br>
            <a:br>
              <a:rPr lang="ru-RU" sz="1400" dirty="0">
                <a:solidFill>
                  <a:srgbClr val="0070C0"/>
                </a:solidFill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Задачи: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достижения поставленных целей были сформулированы стратегические задачи: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-создать условия для получения школьниками личного опыта в организации и участии социально значимых событий (через реализацию социальных проектов и участия в деятельности общественных организаций и детских объединений).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-развитие комфортной и безопасной, личностно-образовательной среды , противостоять угрозе отчуждения детей и родителей от школы и образования, чтобы создать обстановку успеха, обеспечить каждому ребенку максимальное раскрытие его способностей и возможностей;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-обеспечить гарантированный результат в получении качественного образования, используя системную интеграцию урочной и внеурочной деятельности, эффективные информационные и педагогические технологии, интерактивные формы и методы обучения, соответствующие современному уровню оснащения образовательного процесса и требованиям времени;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-использовать педагогический потенциал окружающей среды, родителей, социальных партнеров школы и обеспечить наиболее успешное развитие школьника;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-развитие личности с приоритетом гуманистических духовных ценностей, с сохранением традиций и истории школы, обладающей такими характеристиками, как целостность и автономность, создающей условия для развития субъектного характера образовательного процесса, когда каждый участник становится его автором;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обеспечить качественное образование в постоянно изменяющейся социокультурной ситуации не только за счет адаптации, но и за счет опережающего развития, обеспечив условия для планомерного повышения показателей развития личностного потенциала учеников</a:t>
            </a:r>
            <a:r>
              <a:rPr lang="ru-RU" sz="12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24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67EF7-A46B-4BBB-B762-B886B2F7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r>
              <a:rPr lang="ru-RU" sz="1800" dirty="0">
                <a:solidFill>
                  <a:srgbClr val="0070C0"/>
                </a:solidFill>
              </a:rPr>
              <a:t>Анализ ресурсов округа: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характеристика педагогических кадров округа</a:t>
            </a:r>
            <a:br>
              <a:rPr lang="ru-RU" sz="1400" dirty="0"/>
            </a:br>
            <a:br>
              <a:rPr lang="ru-RU" sz="1400" dirty="0"/>
            </a:br>
            <a:r>
              <a:rPr lang="ru-RU" sz="14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Ученический и кадровый состав</a:t>
            </a:r>
            <a:br>
              <a:rPr lang="ru-RU" sz="1000" dirty="0"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312995"/>
              </p:ext>
            </p:extLst>
          </p:nvPr>
        </p:nvGraphicFramePr>
        <p:xfrm>
          <a:off x="723900" y="1981200"/>
          <a:ext cx="7696200" cy="3633776"/>
        </p:xfrm>
        <a:graphic>
          <a:graphicData uri="http://schemas.openxmlformats.org/drawingml/2006/table">
            <a:tbl>
              <a:tblPr firstRow="1" firstCol="1" bandRow="1"/>
              <a:tblGrid>
                <a:gridCol w="2008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9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9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630"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Состав округа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Количество обучающихся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kern="1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Source Han Sans CN Regular"/>
                        <a:cs typeface="Times New Roman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Педагоги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  </a:t>
                      </a:r>
                      <a:r>
                        <a:rPr lang="ru-RU" sz="105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(количество педагогических работников, категорийность, аттестация за 2025-2026 учебный год, повышение квалификации, профессиональная переподготовка)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Всего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Высшая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Первая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Соответствие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б/к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МБОУ Приволенская СШ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133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25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5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8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6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1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47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МБОУ Краснопартизанская СШ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91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12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4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0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7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МБОУ Подгорненская СШ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113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16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2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7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Всего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337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67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14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23</a:t>
                      </a:r>
                      <a:endParaRPr lang="ru-RU" sz="1600" b="1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17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6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24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0EF91-A761-4D5A-84C2-8668893D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04800"/>
          </a:xfrm>
        </p:spPr>
        <p:txBody>
          <a:bodyPr>
            <a:normAutofit fontScale="90000"/>
          </a:bodyPr>
          <a:lstStyle/>
          <a:p>
            <a:br>
              <a:rPr lang="ru-RU" sz="1800" dirty="0"/>
            </a:br>
            <a:r>
              <a:rPr lang="ru-RU" sz="2400" dirty="0">
                <a:solidFill>
                  <a:srgbClr val="0070C0"/>
                </a:solidFill>
              </a:rPr>
              <a:t>Анализ ресурсов округа: образование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818054"/>
              </p:ext>
            </p:extLst>
          </p:nvPr>
        </p:nvGraphicFramePr>
        <p:xfrm>
          <a:off x="685800" y="914400"/>
          <a:ext cx="7315199" cy="2284720"/>
        </p:xfrm>
        <a:graphic>
          <a:graphicData uri="http://schemas.openxmlformats.org/drawingml/2006/table">
            <a:tbl>
              <a:tblPr firstRow="1" firstCol="1" bandRow="1"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5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82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Состав округа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Высшее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Среднее специальное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МБОУ </a:t>
                      </a:r>
                      <a:r>
                        <a:rPr lang="ru-RU" sz="1050" kern="1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Приволенская</a:t>
                      </a:r>
                      <a:r>
                        <a:rPr lang="ru-RU" sz="105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 СШ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37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МБОУ </a:t>
                      </a:r>
                      <a:r>
                        <a:rPr lang="ru-RU" sz="1050" kern="1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Краснопартизанская</a:t>
                      </a:r>
                      <a:r>
                        <a:rPr lang="ru-RU" sz="105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 СШ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72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МБОУ </a:t>
                      </a:r>
                      <a:r>
                        <a:rPr lang="ru-RU" sz="1050" kern="1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Подгорненская</a:t>
                      </a:r>
                      <a:r>
                        <a:rPr lang="ru-RU" sz="105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 СШ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82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Всего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5FA78E2-5682-4210-B398-94DBD72B9C55}"/>
              </a:ext>
            </a:extLst>
          </p:cNvPr>
          <p:cNvSpPr/>
          <p:nvPr/>
        </p:nvSpPr>
        <p:spPr>
          <a:xfrm>
            <a:off x="3453745" y="3244334"/>
            <a:ext cx="32143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Кадровый состав,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стаж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56D9FF0-6CED-48D1-AC7F-8DC179602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991672"/>
              </p:ext>
            </p:extLst>
          </p:nvPr>
        </p:nvGraphicFramePr>
        <p:xfrm>
          <a:off x="1066800" y="4082677"/>
          <a:ext cx="6848476" cy="1532130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Состав округа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педагогов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 5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Свыше 30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МБОУ Приволенская СШ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МБОУ Краснопартизанская СШ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МБОУ Подгорненская СШ</a:t>
                      </a:r>
                      <a:endParaRPr lang="ru-RU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69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Всего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277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Участие в конкурсах профессионального мастерства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117869"/>
              </p:ext>
            </p:extLst>
          </p:nvPr>
        </p:nvGraphicFramePr>
        <p:xfrm>
          <a:off x="685800" y="1828800"/>
          <a:ext cx="7924798" cy="3819402"/>
        </p:xfrm>
        <a:graphic>
          <a:graphicData uri="http://schemas.openxmlformats.org/drawingml/2006/table">
            <a:tbl>
              <a:tblPr firstRow="1" firstCol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8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1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57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 округа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6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71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МБОУ </a:t>
                      </a:r>
                      <a:r>
                        <a:rPr lang="ru-RU" sz="1200" kern="1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Приволенская</a:t>
                      </a:r>
                      <a:r>
                        <a:rPr lang="ru-RU" sz="12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 СШ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Каминский Г.В.-участник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Болдарева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И.И.-участник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Бобровская И.А.-участник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Натхина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О.Д.-лауреат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Яценко О.В.-победитель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35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МБОУ Краснопартизанская СШ</a:t>
                      </a:r>
                      <a:endParaRPr lang="ru-RU" sz="11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Келлерова Е.А.-участник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Касач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А.А-участник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571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МБОУ </a:t>
                      </a:r>
                      <a:r>
                        <a:rPr lang="ru-RU" sz="1200" kern="100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Подгорненская</a:t>
                      </a:r>
                      <a:r>
                        <a:rPr lang="ru-RU" sz="12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ource Han Sans CN Regular"/>
                          <a:cs typeface="Times New Roman"/>
                        </a:rPr>
                        <a:t> СШ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3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cs typeface="Aharoni" pitchFamily="2" charset="-79"/>
              </a:rPr>
              <a:t>О</a:t>
            </a:r>
            <a:r>
              <a:rPr lang="ru-RU" sz="2200" dirty="0">
                <a:solidFill>
                  <a:srgbClr val="0070C0"/>
                </a:solidFill>
                <a:cs typeface="Aharoni" pitchFamily="2" charset="-79"/>
              </a:rPr>
              <a:t>сновные направления инновационной деятельности школ </a:t>
            </a:r>
            <a:r>
              <a:rPr lang="ru-RU" sz="2200" dirty="0" err="1">
                <a:solidFill>
                  <a:srgbClr val="0070C0"/>
                </a:solidFill>
                <a:cs typeface="Aharoni" pitchFamily="2" charset="-79"/>
              </a:rPr>
              <a:t>Приволенского</a:t>
            </a:r>
            <a:r>
              <a:rPr lang="ru-RU" sz="2200" dirty="0">
                <a:solidFill>
                  <a:srgbClr val="0070C0"/>
                </a:solidFill>
                <a:cs typeface="Aharoni" pitchFamily="2" charset="-79"/>
              </a:rPr>
              <a:t> образовательного округа.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Внедрение современных педагогических технологий и цифровых ресурсов. </a:t>
            </a:r>
          </a:p>
          <a:p>
            <a:r>
              <a:rPr lang="ru-RU" sz="2000" dirty="0"/>
              <a:t>«Точка Роста» — центры естественно-научного профиля;</a:t>
            </a:r>
          </a:p>
          <a:p>
            <a:r>
              <a:rPr lang="ru-RU" sz="2000" dirty="0"/>
              <a:t>«Цифровая образовательная среда» — внедрение современных образовательных технологий;</a:t>
            </a:r>
          </a:p>
          <a:p>
            <a:r>
              <a:rPr lang="ru-RU" sz="2000" dirty="0"/>
              <a:t>4К-компетенции — это набор ключевых навыков XXI века, который включает креативность, критическое мышление, коммуникацию и кооперацию (взаимодействие и сотрудничество). Их развитие является важным направлением инновационной деятельности школ округа  в 2025/2026 учебном году, так как эти навыки необходимы для успешной адаптации в быстро меняющемся мире, решения нестандартных задач и подготовки к будущей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214774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</a:rPr>
              <a:t>Семинар  «Компетенции «4К»:Формирование, оценка и самоанализ урока »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68815"/>
            <a:ext cx="5867401" cy="3376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6A7FBE-C0D4-461C-B9E2-88D52E448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8"/>
          <a:stretch/>
        </p:blipFill>
        <p:spPr bwMode="auto">
          <a:xfrm>
            <a:off x="4246885" y="4590127"/>
            <a:ext cx="3200845" cy="199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A15BEE-5483-4158-9C7B-D166AB3FE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 b="20393"/>
          <a:stretch/>
        </p:blipFill>
        <p:spPr bwMode="auto">
          <a:xfrm>
            <a:off x="457200" y="4590126"/>
            <a:ext cx="3106416" cy="199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7371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897</TotalTime>
  <Words>2396</Words>
  <Application>Microsoft Office PowerPoint</Application>
  <PresentationFormat>Экран (4:3)</PresentationFormat>
  <Paragraphs>237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Aharoni</vt:lpstr>
      <vt:lpstr>AngsanaUPC</vt:lpstr>
      <vt:lpstr>Arial</vt:lpstr>
      <vt:lpstr>Calibri</vt:lpstr>
      <vt:lpstr>Source Han Sans CN Regular</vt:lpstr>
      <vt:lpstr>Times New Roman</vt:lpstr>
      <vt:lpstr>Verdana</vt:lpstr>
      <vt:lpstr>Тема Office</vt:lpstr>
      <vt:lpstr>Презентация PowerPoint</vt:lpstr>
      <vt:lpstr>Презентация PowerPoint</vt:lpstr>
      <vt:lpstr>           Цель работы округа: обеспечение оптимальных психолого-педагогических условий для развития личности учащихся, воспитание успешного поколения с национальными и общечеловеческими ценностными установками в духе идеалов демократии, правового государства.    </vt:lpstr>
      <vt:lpstr>                          Задачи:  Для достижения поставленных целей были сформулированы стратегические задачи: -создать условия для получения школьниками личного опыта в организации и участии социально значимых событий (через реализацию социальных проектов и участия в деятельности общественных организаций и детских объединений). -развитие комфортной и безопасной, личностно-образовательной среды , противостоять угрозе отчуждения детей и родителей от школы и образования, чтобы создать обстановку успеха, обеспечить каждому ребенку максимальное раскрытие его способностей и возможностей; -обеспечить гарантированный результат в получении качественного образования, используя системную интеграцию урочной и внеурочной деятельности, эффективные информационные и педагогические технологии, интерактивные формы и методы обучения, соответствующие современному уровню оснащения образовательного процесса и требованиям времени; -использовать педагогический потенциал окружающей среды, родителей, социальных партнеров школы и обеспечить наиболее успешное развитие школьника; -развитие личности с приоритетом гуманистических духовных ценностей, с сохранением традиций и истории школы, обладающей такими характеристиками, как целостность и автономность, создающей условия для развития субъектного характера образовательного процесса, когда каждый участник становится его автором; - обеспечить качественное образование в постоянно изменяющейся социокультурной ситуации не только за счет адаптации, но и за счет опережающего развития, обеспечив условия для планомерного повышения показателей развития личностного потенциала учеников.</vt:lpstr>
      <vt:lpstr>     Анализ ресурсов округа: характеристика педагогических кадров округа  Ученический и кадровый состав </vt:lpstr>
      <vt:lpstr> Анализ ресурсов округа: образование </vt:lpstr>
      <vt:lpstr>Участие в конкурсах профессионального мастерства </vt:lpstr>
      <vt:lpstr>Основные направления инновационной деятельности школ Приволенского образовательного округа.</vt:lpstr>
      <vt:lpstr>Семинар  «Компетенции «4К»:Формирование, оценка и самоанализ урока »</vt:lpstr>
      <vt:lpstr>Открытые уроки</vt:lpstr>
      <vt:lpstr>   8 класс ИСТОРИЯ РОССИИ «СТРОИТЕЛЬСТВО ЖЕЛЕЗНОЙ ДОРОГИ», учитель Тимченко Е.Н. </vt:lpstr>
      <vt:lpstr>Взаимодействие ОО внутри округа</vt:lpstr>
      <vt:lpstr>Открытый урок русский язык 3 класс  «Многозначные слова. Прямое и переносное значение слова»</vt:lpstr>
      <vt:lpstr>04.12.2025 г. мастер класс на тему: «Развитие личности и активного творческого потенциала учащихся методом  «Кроссенс»»,заместитель директора по УР Кузьмина Т.П.</vt:lpstr>
      <vt:lpstr>Семинар на тему «Цифровое обучение как средство развития личностного потенциала обучающихся» </vt:lpstr>
      <vt:lpstr>Педсовет. Тема: «От единства в многообразии к общероссийской гражданской идентичности: стратегия воспитательной и учебной работы на 2025-2026 гг.»</vt:lpstr>
      <vt:lpstr>Практический семинар «Развитие личностного потенциала учащихся в контексте перехода на обновленные ФГОС 3»</vt:lpstr>
      <vt:lpstr> </vt:lpstr>
      <vt:lpstr>Сопровождение молодых педагогов. </vt:lpstr>
      <vt:lpstr>Итоги работы  Приволенского образовательного округа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Директор</cp:lastModifiedBy>
  <cp:revision>89</cp:revision>
  <dcterms:created xsi:type="dcterms:W3CDTF">2018-03-09T15:08:22Z</dcterms:created>
  <dcterms:modified xsi:type="dcterms:W3CDTF">2026-05-18T06:28:42Z</dcterms:modified>
</cp:coreProperties>
</file>