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71" r:id="rId5"/>
    <p:sldId id="283" r:id="rId6"/>
    <p:sldId id="284" r:id="rId7"/>
    <p:sldId id="290" r:id="rId8"/>
    <p:sldId id="286" r:id="rId9"/>
    <p:sldId id="273" r:id="rId10"/>
    <p:sldId id="289" r:id="rId11"/>
    <p:sldId id="277" r:id="rId12"/>
    <p:sldId id="279" r:id="rId13"/>
    <p:sldId id="285"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9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pPr/>
              <a:t>18.05.2026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18.05.2026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18.05.2026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18.05.2026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18.05.2026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pPr/>
              <a:t>18.05.2026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pPr/>
              <a:t>18.05.2026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pPr/>
              <a:t>18.05.2026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18.05.2026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18.05.2026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18.05.2026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18.05.2026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85800" y="1052736"/>
            <a:ext cx="7486600" cy="1944216"/>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rgbClr val="0070C0"/>
              </a:contourClr>
            </a:sp3d>
          </a:body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ru-RU" sz="6600" i="1" u="none" strike="noStrike" kern="1200" normalizeH="0" baseline="0" noProof="0" dirty="0">
              <a:ln w="11430"/>
              <a:gradFill>
                <a:gsLst>
                  <a:gs pos="35000">
                    <a:srgbClr val="0027A2"/>
                  </a:gs>
                  <a:gs pos="50000">
                    <a:srgbClr val="FFC000"/>
                  </a:gs>
                  <a:gs pos="65000">
                    <a:srgbClr val="0027A2"/>
                  </a:gs>
                </a:gsLst>
                <a:lin ang="5400000"/>
              </a:gradFill>
              <a:effectLst>
                <a:outerShdw blurRad="50800" dist="39000" dir="5460000" algn="tl">
                  <a:srgbClr val="000000">
                    <a:alpha val="38000"/>
                  </a:srgbClr>
                </a:outerShdw>
              </a:effectLst>
              <a:uLnTx/>
              <a:uFillTx/>
              <a:ea typeface="+mj-ea"/>
              <a:cs typeface="+mj-cs"/>
            </a:endParaRPr>
          </a:p>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ru-RU" sz="2800" i="1" u="none" strike="noStrike" kern="1200" normalizeH="0" baseline="0" noProof="0" dirty="0">
              <a:ln w="11430"/>
              <a:gradFill>
                <a:gsLst>
                  <a:gs pos="35000">
                    <a:srgbClr val="0027A2"/>
                  </a:gs>
                  <a:gs pos="50000">
                    <a:srgbClr val="FFC000"/>
                  </a:gs>
                  <a:gs pos="65000">
                    <a:srgbClr val="0027A2"/>
                  </a:gs>
                </a:gsLst>
                <a:lin ang="5400000"/>
              </a:gradFill>
              <a:effectLst>
                <a:outerShdw blurRad="50800" dist="39000" dir="5460000" algn="tl">
                  <a:srgbClr val="000000">
                    <a:alpha val="38000"/>
                  </a:srgbClr>
                </a:outerShdw>
              </a:effectLst>
              <a:uLnTx/>
              <a:uFillTx/>
              <a:ea typeface="+mj-ea"/>
              <a:cs typeface="+mj-cs"/>
            </a:endParaRPr>
          </a:p>
          <a:p>
            <a:pPr marL="0" marR="0" lvl="0" indent="0" algn="ctr" defTabSz="914400" rtl="0" eaLnBrk="1" fontAlgn="auto" latinLnBrk="0" hangingPunct="1">
              <a:lnSpc>
                <a:spcPct val="80000"/>
              </a:lnSpc>
              <a:spcBef>
                <a:spcPct val="0"/>
              </a:spcBef>
              <a:spcAft>
                <a:spcPts val="0"/>
              </a:spcAft>
              <a:buClrTx/>
              <a:buSzTx/>
              <a:buFontTx/>
              <a:buNone/>
              <a:tabLst/>
              <a:defRPr/>
            </a:pPr>
            <a:endParaRPr lang="ru-RU" sz="2800" i="1" dirty="0">
              <a:ln w="11430"/>
              <a:gradFill>
                <a:gsLst>
                  <a:gs pos="35000">
                    <a:srgbClr val="0027A2"/>
                  </a:gs>
                  <a:gs pos="50000">
                    <a:srgbClr val="FFC000"/>
                  </a:gs>
                  <a:gs pos="65000">
                    <a:srgbClr val="0027A2"/>
                  </a:gs>
                </a:gsLst>
                <a:lin ang="5400000"/>
              </a:gradFill>
              <a:effectLst>
                <a:outerShdw blurRad="50800" dist="39000" dir="5460000" algn="tl">
                  <a:srgbClr val="000000">
                    <a:alpha val="38000"/>
                  </a:srgbClr>
                </a:outerShdw>
              </a:effectLst>
              <a:ea typeface="+mj-ea"/>
              <a:cs typeface="+mj-cs"/>
            </a:endParaRPr>
          </a:p>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ru-RU" sz="2800" i="1" u="none" strike="noStrike" kern="1200" normalizeH="0" baseline="0" noProof="0" dirty="0">
              <a:ln w="11430"/>
              <a:gradFill>
                <a:gsLst>
                  <a:gs pos="35000">
                    <a:srgbClr val="0027A2"/>
                  </a:gs>
                  <a:gs pos="50000">
                    <a:srgbClr val="FFC000"/>
                  </a:gs>
                  <a:gs pos="65000">
                    <a:srgbClr val="0027A2"/>
                  </a:gs>
                </a:gsLst>
                <a:lin ang="5400000"/>
              </a:gradFill>
              <a:effectLst>
                <a:outerShdw blurRad="50800" dist="39000" dir="5460000" algn="tl">
                  <a:srgbClr val="000000">
                    <a:alpha val="38000"/>
                  </a:srgbClr>
                </a:outerShdw>
              </a:effectLst>
              <a:uLnTx/>
              <a:uFillTx/>
              <a:ea typeface="+mj-ea"/>
              <a:cs typeface="+mj-cs"/>
            </a:endParaRPr>
          </a:p>
          <a:p>
            <a:pPr marL="0" marR="0" lvl="0" indent="0" algn="ctr" defTabSz="914400" rtl="0" eaLnBrk="1" fontAlgn="auto" latinLnBrk="0" hangingPunct="1">
              <a:lnSpc>
                <a:spcPct val="80000"/>
              </a:lnSpc>
              <a:spcBef>
                <a:spcPct val="0"/>
              </a:spcBef>
              <a:spcAft>
                <a:spcPts val="0"/>
              </a:spcAft>
              <a:buClrTx/>
              <a:buSzTx/>
              <a:buFontTx/>
              <a:buNone/>
              <a:tabLst/>
              <a:defRPr/>
            </a:pPr>
            <a:endParaRPr lang="ru-RU" sz="2800" i="1" dirty="0">
              <a:ln w="11430"/>
              <a:gradFill>
                <a:gsLst>
                  <a:gs pos="35000">
                    <a:srgbClr val="0027A2"/>
                  </a:gs>
                  <a:gs pos="50000">
                    <a:srgbClr val="FFC000"/>
                  </a:gs>
                  <a:gs pos="65000">
                    <a:srgbClr val="0027A2"/>
                  </a:gs>
                </a:gsLst>
                <a:lin ang="5400000"/>
              </a:gradFill>
              <a:effectLst>
                <a:outerShdw blurRad="50800" dist="39000" dir="5460000" algn="tl">
                  <a:srgbClr val="000000">
                    <a:alpha val="38000"/>
                  </a:srgbClr>
                </a:outerShdw>
              </a:effectLst>
              <a:ea typeface="+mj-ea"/>
              <a:cs typeface="+mj-cs"/>
            </a:endParaRP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ru-RU" sz="2800" i="1" u="none" strike="noStrike" kern="1200" normalizeH="0" baseline="0" noProof="0" dirty="0">
                <a:ln w="11430"/>
                <a:solidFill>
                  <a:schemeClr val="accent3">
                    <a:lumMod val="75000"/>
                  </a:schemeClr>
                </a:solidFill>
                <a:effectLst>
                  <a:outerShdw blurRad="50800" dist="39000" dir="5460000" algn="tl">
                    <a:srgbClr val="000000">
                      <a:alpha val="38000"/>
                    </a:srgbClr>
                  </a:outerShdw>
                </a:effectLst>
                <a:uLnTx/>
                <a:uFillTx/>
                <a:ea typeface="+mj-ea"/>
                <a:cs typeface="+mj-cs"/>
              </a:rPr>
              <a:t>Центр развития образования </a:t>
            </a:r>
            <a:r>
              <a:rPr kumimoji="0" lang="ru-RU" sz="2800" i="1" u="none" strike="noStrike" kern="1200" normalizeH="0" baseline="0" noProof="0" dirty="0" err="1">
                <a:ln w="11430"/>
                <a:solidFill>
                  <a:schemeClr val="accent3">
                    <a:lumMod val="75000"/>
                  </a:schemeClr>
                </a:solidFill>
                <a:effectLst>
                  <a:outerShdw blurRad="50800" dist="39000" dir="5460000" algn="tl">
                    <a:srgbClr val="000000">
                      <a:alpha val="38000"/>
                    </a:srgbClr>
                  </a:outerShdw>
                </a:effectLst>
                <a:uLnTx/>
                <a:uFillTx/>
                <a:ea typeface="+mj-ea"/>
                <a:cs typeface="+mj-cs"/>
              </a:rPr>
              <a:t>Ремонтненского</a:t>
            </a:r>
            <a:r>
              <a:rPr kumimoji="0" lang="ru-RU" sz="2800" i="1" u="none" strike="noStrike" kern="1200" normalizeH="0" baseline="0" noProof="0" dirty="0">
                <a:ln w="11430"/>
                <a:solidFill>
                  <a:schemeClr val="accent3">
                    <a:lumMod val="75000"/>
                  </a:schemeClr>
                </a:solidFill>
                <a:effectLst>
                  <a:outerShdw blurRad="50800" dist="39000" dir="5460000" algn="tl">
                    <a:srgbClr val="000000">
                      <a:alpha val="38000"/>
                    </a:srgbClr>
                  </a:outerShdw>
                </a:effectLst>
                <a:uLnTx/>
                <a:uFillTx/>
                <a:ea typeface="+mj-ea"/>
                <a:cs typeface="+mj-cs"/>
              </a:rPr>
              <a:t> района </a:t>
            </a:r>
            <a:r>
              <a:rPr kumimoji="0" lang="ru-RU" sz="6000" i="1" u="none" strike="noStrike" kern="1200" normalizeH="0" baseline="0" noProof="0" dirty="0" err="1">
                <a:ln w="11430"/>
                <a:gradFill>
                  <a:gsLst>
                    <a:gs pos="35000">
                      <a:srgbClr val="0027A2"/>
                    </a:gs>
                    <a:gs pos="50000">
                      <a:srgbClr val="FFC000"/>
                    </a:gs>
                    <a:gs pos="65000">
                      <a:srgbClr val="0027A2"/>
                    </a:gs>
                  </a:gsLst>
                  <a:lin ang="5400000"/>
                </a:gradFill>
                <a:effectLst>
                  <a:outerShdw blurRad="50800" dist="39000" dir="5460000" algn="tl">
                    <a:srgbClr val="000000">
                      <a:alpha val="38000"/>
                    </a:srgbClr>
                  </a:outerShdw>
                </a:effectLst>
                <a:uLnTx/>
                <a:uFillTx/>
                <a:ea typeface="+mj-ea"/>
                <a:cs typeface="+mj-cs"/>
              </a:rPr>
              <a:t>Приволенский</a:t>
            </a:r>
            <a:endParaRPr kumimoji="0" lang="ru-RU" sz="6000" i="1" u="none" strike="noStrike" kern="1200" normalizeH="0" baseline="0" noProof="0" dirty="0">
              <a:ln w="11430"/>
              <a:gradFill>
                <a:gsLst>
                  <a:gs pos="35000">
                    <a:srgbClr val="0027A2"/>
                  </a:gs>
                  <a:gs pos="50000">
                    <a:srgbClr val="FFC000"/>
                  </a:gs>
                  <a:gs pos="65000">
                    <a:srgbClr val="0027A2"/>
                  </a:gs>
                </a:gsLst>
                <a:lin ang="5400000"/>
              </a:gradFill>
              <a:effectLst>
                <a:outerShdw blurRad="50800" dist="39000" dir="5460000" algn="tl">
                  <a:srgbClr val="000000">
                    <a:alpha val="38000"/>
                  </a:srgbClr>
                </a:outerShdw>
              </a:effectLst>
              <a:uLnTx/>
              <a:uFillTx/>
              <a:ea typeface="+mj-ea"/>
              <a:cs typeface="+mj-cs"/>
            </a:endParaRPr>
          </a:p>
          <a:p>
            <a:pPr marL="0" marR="0" lvl="0" indent="0" algn="ctr" defTabSz="914400" rtl="0" eaLnBrk="1" fontAlgn="auto" latinLnBrk="0" hangingPunct="1">
              <a:lnSpc>
                <a:spcPct val="80000"/>
              </a:lnSpc>
              <a:spcBef>
                <a:spcPct val="0"/>
              </a:spcBef>
              <a:spcAft>
                <a:spcPts val="0"/>
              </a:spcAft>
              <a:buClrTx/>
              <a:buSzTx/>
              <a:buFontTx/>
              <a:buNone/>
              <a:tabLst/>
              <a:defRPr/>
            </a:pPr>
            <a:r>
              <a:rPr lang="ru-RU" sz="6000" i="1" dirty="0">
                <a:ln w="11430"/>
                <a:gradFill>
                  <a:gsLst>
                    <a:gs pos="35000">
                      <a:srgbClr val="0027A2"/>
                    </a:gs>
                    <a:gs pos="50000">
                      <a:srgbClr val="FFC000"/>
                    </a:gs>
                    <a:gs pos="65000">
                      <a:srgbClr val="0027A2"/>
                    </a:gs>
                  </a:gsLst>
                  <a:lin ang="5400000"/>
                </a:gradFill>
                <a:effectLst>
                  <a:outerShdw blurRad="50800" dist="39000" dir="5460000" algn="tl">
                    <a:srgbClr val="000000">
                      <a:alpha val="38000"/>
                    </a:srgbClr>
                  </a:outerShdw>
                </a:effectLst>
                <a:ea typeface="+mj-ea"/>
                <a:cs typeface="+mj-cs"/>
              </a:rPr>
              <a:t>Образовательный округ</a:t>
            </a:r>
          </a:p>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ru-RU" sz="6600" i="1" u="none" strike="noStrike" kern="1200" normalizeH="0" baseline="0" noProof="0" dirty="0">
              <a:ln w="11430"/>
              <a:gradFill>
                <a:gsLst>
                  <a:gs pos="35000">
                    <a:srgbClr val="0027A2"/>
                  </a:gs>
                  <a:gs pos="50000">
                    <a:srgbClr val="FFC000"/>
                  </a:gs>
                  <a:gs pos="65000">
                    <a:srgbClr val="0027A2"/>
                  </a:gs>
                </a:gsLst>
                <a:lin ang="5400000"/>
              </a:gradFill>
              <a:effectLst>
                <a:outerShdw blurRad="50800" dist="39000" dir="5460000" algn="tl">
                  <a:srgbClr val="000000">
                    <a:alpha val="38000"/>
                  </a:srgbClr>
                </a:outerShdw>
              </a:effectLst>
              <a:uLnTx/>
              <a:uFillTx/>
              <a:ea typeface="+mj-ea"/>
              <a:cs typeface="+mj-cs"/>
            </a:endParaRPr>
          </a:p>
          <a:p>
            <a:pPr marL="0" marR="0" lvl="0" indent="0" defTabSz="914400" rtl="0" eaLnBrk="1" fontAlgn="auto" latinLnBrk="0" hangingPunct="1">
              <a:lnSpc>
                <a:spcPct val="80000"/>
              </a:lnSpc>
              <a:spcBef>
                <a:spcPct val="0"/>
              </a:spcBef>
              <a:spcAft>
                <a:spcPts val="0"/>
              </a:spcAft>
              <a:buClrTx/>
              <a:buSzTx/>
              <a:buFontTx/>
              <a:buNone/>
              <a:tabLst/>
              <a:defRPr/>
            </a:pPr>
            <a:r>
              <a:rPr lang="ru-RU" sz="6600" i="1" dirty="0">
                <a:ln w="11430"/>
                <a:solidFill>
                  <a:schemeClr val="accent3">
                    <a:lumMod val="75000"/>
                  </a:schemeClr>
                </a:solidFill>
                <a:effectLst>
                  <a:outerShdw blurRad="50800" dist="39000" dir="5460000" algn="tl">
                    <a:srgbClr val="000000">
                      <a:alpha val="38000"/>
                    </a:srgbClr>
                  </a:outerShdw>
                </a:effectLst>
                <a:ea typeface="+mj-ea"/>
                <a:cs typeface="+mj-cs"/>
              </a:rPr>
              <a:t>2025-2026</a:t>
            </a:r>
            <a:endParaRPr kumimoji="0" lang="ru-RU" sz="5400" i="1" u="none" strike="noStrike" kern="1200" normalizeH="0" baseline="0" noProof="0" dirty="0">
              <a:ln w="11430"/>
              <a:solidFill>
                <a:schemeClr val="accent3">
                  <a:lumMod val="75000"/>
                </a:schemeClr>
              </a:solidFill>
              <a:effectLst>
                <a:outerShdw blurRad="50800" dist="39000" dir="5460000" algn="tl">
                  <a:srgbClr val="000000">
                    <a:alpha val="38000"/>
                  </a:srgbClr>
                </a:outerShdw>
              </a:effectLst>
              <a:uLnTx/>
              <a:uFillTx/>
              <a:ea typeface="+mj-ea"/>
              <a:cs typeface="+mj-cs"/>
            </a:endParaRPr>
          </a:p>
        </p:txBody>
      </p:sp>
    </p:spTree>
    <p:extLst>
      <p:ext uri="{BB962C8B-B14F-4D97-AF65-F5344CB8AC3E}">
        <p14:creationId xmlns:p14="http://schemas.microsoft.com/office/powerpoint/2010/main" val="1719276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CD8D866E-BC47-4BFD-ABC3-B64E92402B12}"/>
              </a:ext>
            </a:extLst>
          </p:cNvPr>
          <p:cNvPicPr>
            <a:picLocks noChangeAspect="1"/>
          </p:cNvPicPr>
          <p:nvPr/>
        </p:nvPicPr>
        <p:blipFill>
          <a:blip r:embed="rId2"/>
          <a:stretch>
            <a:fillRect/>
          </a:stretch>
        </p:blipFill>
        <p:spPr>
          <a:xfrm>
            <a:off x="4572000" y="2791650"/>
            <a:ext cx="4252384" cy="3791712"/>
          </a:xfrm>
          <a:prstGeom prst="rect">
            <a:avLst/>
          </a:prstGeom>
        </p:spPr>
      </p:pic>
      <p:pic>
        <p:nvPicPr>
          <p:cNvPr id="5122" name="Picture 2" descr="https://news-service.uralschool.ru/upload/org6978/t174767/images/thumb/sOJelt2pDRXcOj7U2sRL1747673057.jpg">
            <a:extLst>
              <a:ext uri="{FF2B5EF4-FFF2-40B4-BE49-F238E27FC236}">
                <a16:creationId xmlns:a16="http://schemas.microsoft.com/office/drawing/2014/main" xmlns="" id="{A449F298-1B10-4B2E-AB52-92D0A46D0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616" y="279165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xmlns="" id="{FF336C1D-3EDF-4A18-9A41-D62AE3B219BD}"/>
              </a:ext>
            </a:extLst>
          </p:cNvPr>
          <p:cNvSpPr/>
          <p:nvPr/>
        </p:nvSpPr>
        <p:spPr>
          <a:xfrm>
            <a:off x="457200" y="274638"/>
            <a:ext cx="8367184" cy="2862322"/>
          </a:xfrm>
          <a:prstGeom prst="rect">
            <a:avLst/>
          </a:prstGeom>
        </p:spPr>
        <p:txBody>
          <a:bodyPr wrap="square">
            <a:spAutoFit/>
          </a:bodyPr>
          <a:lstStyle/>
          <a:p>
            <a:pPr algn="ctr"/>
            <a:r>
              <a:rPr lang="ru-RU" sz="3600" dirty="0">
                <a:solidFill>
                  <a:srgbClr val="000000"/>
                </a:solidFill>
                <a:latin typeface="Times New Roman" panose="02020603050405020304" pitchFamily="18" charset="0"/>
                <a:ea typeface="Times New Roman" panose="02020603050405020304" pitchFamily="18" charset="0"/>
              </a:rPr>
              <a:t>Круглый стол: </a:t>
            </a:r>
          </a:p>
          <a:p>
            <a:pPr algn="ctr"/>
            <a:r>
              <a:rPr lang="ru-RU" sz="3600" dirty="0">
                <a:solidFill>
                  <a:srgbClr val="000000"/>
                </a:solidFill>
                <a:latin typeface="Times New Roman" panose="02020603050405020304" pitchFamily="18" charset="0"/>
                <a:ea typeface="Times New Roman" panose="02020603050405020304" pitchFamily="18" charset="0"/>
              </a:rPr>
              <a:t>«Активное соучастие педагогов образовательной организации и родителей как основа педагогического процесса»</a:t>
            </a:r>
            <a:endParaRPr lang="ru-RU" sz="3600" dirty="0"/>
          </a:p>
        </p:txBody>
      </p:sp>
    </p:spTree>
    <p:extLst>
      <p:ext uri="{BB962C8B-B14F-4D97-AF65-F5344CB8AC3E}">
        <p14:creationId xmlns:p14="http://schemas.microsoft.com/office/powerpoint/2010/main" val="931830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8F31231-CD6F-4B3D-895E-C235F6DB67AB}"/>
              </a:ext>
            </a:extLst>
          </p:cNvPr>
          <p:cNvSpPr>
            <a:spLocks noGrp="1"/>
          </p:cNvSpPr>
          <p:nvPr>
            <p:ph type="title"/>
          </p:nvPr>
        </p:nvSpPr>
        <p:spPr/>
        <p:txBody>
          <a:bodyPr>
            <a:normAutofit fontScale="90000"/>
          </a:bodyPr>
          <a:lstStyle/>
          <a:p>
            <a:r>
              <a:rPr lang="ru-RU" dirty="0">
                <a:solidFill>
                  <a:srgbClr val="0070C0"/>
                </a:solidFill>
              </a:rPr>
              <a:t>Профориентационная работа</a:t>
            </a:r>
          </a:p>
        </p:txBody>
      </p:sp>
      <p:sp>
        <p:nvSpPr>
          <p:cNvPr id="5" name="Прямоугольник 4">
            <a:extLst>
              <a:ext uri="{FF2B5EF4-FFF2-40B4-BE49-F238E27FC236}">
                <a16:creationId xmlns:a16="http://schemas.microsoft.com/office/drawing/2014/main" xmlns="" id="{6B1F39FC-ED99-4969-8FB4-C32F63AB5EFD}"/>
              </a:ext>
            </a:extLst>
          </p:cNvPr>
          <p:cNvSpPr/>
          <p:nvPr/>
        </p:nvSpPr>
        <p:spPr>
          <a:xfrm>
            <a:off x="457200" y="1407692"/>
            <a:ext cx="8229600" cy="1477328"/>
          </a:xfrm>
          <a:prstGeom prst="rect">
            <a:avLst/>
          </a:prstGeom>
        </p:spPr>
        <p:txBody>
          <a:bodyPr wrap="square">
            <a:spAutoFit/>
          </a:bodyPr>
          <a:lstStyle/>
          <a:p>
            <a:pPr indent="540385" algn="just">
              <a:spcAft>
                <a:spcPts val="0"/>
              </a:spcAft>
            </a:pPr>
            <a:r>
              <a:rPr lang="ru-RU" dirty="0">
                <a:solidFill>
                  <a:srgbClr val="0070C0"/>
                </a:solidFill>
                <a:ea typeface="Calibri" panose="020F0502020204030204" pitchFamily="34" charset="0"/>
                <a:cs typeface="Times New Roman" panose="02020603050405020304" pitchFamily="18" charset="0"/>
              </a:rPr>
              <a:t>Подготовка школьников к осознанному выбору своей будущей профессиональной деятельности, способность ориентироваться в мире современных профессий, учитывая потребности территории в кадрах и востребованность профессий в современном мире. </a:t>
            </a:r>
            <a:endParaRPr lang="ru-RU" sz="1600" dirty="0">
              <a:solidFill>
                <a:srgbClr val="0070C0"/>
              </a:solidFill>
              <a:effectLst/>
              <a:ea typeface="Calibri" panose="020F0502020204030204" pitchFamily="34" charset="0"/>
              <a:cs typeface="Times New Roman" panose="02020603050405020304" pitchFamily="18" charset="0"/>
            </a:endParaRPr>
          </a:p>
        </p:txBody>
      </p:sp>
      <p:pic>
        <p:nvPicPr>
          <p:cNvPr id="7" name="Рисунок 6">
            <a:extLst>
              <a:ext uri="{FF2B5EF4-FFF2-40B4-BE49-F238E27FC236}">
                <a16:creationId xmlns:a16="http://schemas.microsoft.com/office/drawing/2014/main" xmlns="" id="{504EF866-1EFC-4F6E-8097-58D71FD026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397681">
            <a:off x="445537" y="3638105"/>
            <a:ext cx="2671763" cy="2004609"/>
          </a:xfrm>
          <a:prstGeom prst="rect">
            <a:avLst/>
          </a:prstGeom>
        </p:spPr>
      </p:pic>
      <p:pic>
        <p:nvPicPr>
          <p:cNvPr id="9" name="Рисунок 8">
            <a:extLst>
              <a:ext uri="{FF2B5EF4-FFF2-40B4-BE49-F238E27FC236}">
                <a16:creationId xmlns:a16="http://schemas.microsoft.com/office/drawing/2014/main" xmlns="" id="{55264770-D247-4FA7-A83E-ED95FB430C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00325">
            <a:off x="5829003" y="3469001"/>
            <a:ext cx="2806194" cy="1846896"/>
          </a:xfrm>
          <a:prstGeom prst="rect">
            <a:avLst/>
          </a:prstGeom>
        </p:spPr>
      </p:pic>
      <p:pic>
        <p:nvPicPr>
          <p:cNvPr id="11" name="Рисунок 10">
            <a:extLst>
              <a:ext uri="{FF2B5EF4-FFF2-40B4-BE49-F238E27FC236}">
                <a16:creationId xmlns:a16="http://schemas.microsoft.com/office/drawing/2014/main" xmlns="" id="{33CA0003-BD5B-43BA-ABE4-83B7C2BFD3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5636" y="2819400"/>
            <a:ext cx="2671763" cy="1889020"/>
          </a:xfrm>
          <a:prstGeom prst="ellipse">
            <a:avLst/>
          </a:prstGeom>
          <a:ln>
            <a:noFill/>
          </a:ln>
          <a:effectLst>
            <a:softEdge rad="112500"/>
          </a:effectLst>
        </p:spPr>
      </p:pic>
      <p:pic>
        <p:nvPicPr>
          <p:cNvPr id="13" name="Рисунок 12">
            <a:extLst>
              <a:ext uri="{FF2B5EF4-FFF2-40B4-BE49-F238E27FC236}">
                <a16:creationId xmlns:a16="http://schemas.microsoft.com/office/drawing/2014/main" xmlns="" id="{E8A460C2-5020-4037-92CB-A0476411EE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6947" b="19502"/>
          <a:stretch/>
        </p:blipFill>
        <p:spPr>
          <a:xfrm>
            <a:off x="2627329" y="4897837"/>
            <a:ext cx="3628375" cy="1736620"/>
          </a:xfrm>
          <a:prstGeom prst="rect">
            <a:avLst/>
          </a:prstGeom>
        </p:spPr>
      </p:pic>
    </p:spTree>
    <p:extLst>
      <p:ext uri="{BB962C8B-B14F-4D97-AF65-F5344CB8AC3E}">
        <p14:creationId xmlns:p14="http://schemas.microsoft.com/office/powerpoint/2010/main" val="2871485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2FAE32-62E4-4BF8-850C-B4774079B1D1}"/>
              </a:ext>
            </a:extLst>
          </p:cNvPr>
          <p:cNvSpPr>
            <a:spLocks noGrp="1"/>
          </p:cNvSpPr>
          <p:nvPr>
            <p:ph type="title"/>
          </p:nvPr>
        </p:nvSpPr>
        <p:spPr>
          <a:xfrm>
            <a:off x="457200" y="76200"/>
            <a:ext cx="8229600" cy="1143000"/>
          </a:xfrm>
        </p:spPr>
        <p:txBody>
          <a:bodyPr>
            <a:normAutofit/>
          </a:bodyPr>
          <a:lstStyle/>
          <a:p>
            <a:r>
              <a:rPr lang="ru-RU" sz="3600" dirty="0">
                <a:solidFill>
                  <a:srgbClr val="0070C0"/>
                </a:solidFill>
              </a:rPr>
              <a:t>Психологическое сопровождение</a:t>
            </a:r>
          </a:p>
        </p:txBody>
      </p:sp>
      <p:sp>
        <p:nvSpPr>
          <p:cNvPr id="6" name="Прямоугольник 5">
            <a:extLst>
              <a:ext uri="{FF2B5EF4-FFF2-40B4-BE49-F238E27FC236}">
                <a16:creationId xmlns:a16="http://schemas.microsoft.com/office/drawing/2014/main" xmlns="" id="{0118D873-BA7F-4D21-BB77-26DE45483F6B}"/>
              </a:ext>
            </a:extLst>
          </p:cNvPr>
          <p:cNvSpPr/>
          <p:nvPr/>
        </p:nvSpPr>
        <p:spPr>
          <a:xfrm>
            <a:off x="351334" y="1419011"/>
            <a:ext cx="5041154" cy="2031325"/>
          </a:xfrm>
          <a:prstGeom prst="rect">
            <a:avLst/>
          </a:prstGeom>
        </p:spPr>
        <p:txBody>
          <a:bodyPr wrap="square">
            <a:spAutoFit/>
          </a:bodyPr>
          <a:lstStyle/>
          <a:p>
            <a:pPr>
              <a:spcAft>
                <a:spcPts val="0"/>
              </a:spcAft>
            </a:pPr>
            <a:r>
              <a:rPr lang="ru-RU" sz="1400" u="sng" kern="1800" dirty="0">
                <a:solidFill>
                  <a:srgbClr val="0070C0"/>
                </a:solidFill>
                <a:ea typeface="Times New Roman" panose="02020603050405020304" pitchFamily="18" charset="0"/>
              </a:rPr>
              <a:t>1. Консультации </a:t>
            </a:r>
            <a:r>
              <a:rPr lang="ru-RU" sz="1400" kern="1800" dirty="0">
                <a:solidFill>
                  <a:srgbClr val="0070C0"/>
                </a:solidFill>
                <a:ea typeface="Times New Roman" panose="02020603050405020304" pitchFamily="18" charset="0"/>
              </a:rPr>
              <a:t>по работе с гиперактивными, тревожными и агрессивными детьми (диагностика по договоренности).</a:t>
            </a:r>
            <a:endParaRPr lang="ru-RU" sz="1400" dirty="0">
              <a:solidFill>
                <a:srgbClr val="0070C0"/>
              </a:solidFill>
              <a:ea typeface="Calibri" panose="020F0502020204030204" pitchFamily="34" charset="0"/>
            </a:endParaRPr>
          </a:p>
          <a:p>
            <a:pPr>
              <a:spcAft>
                <a:spcPts val="0"/>
              </a:spcAft>
            </a:pPr>
            <a:r>
              <a:rPr lang="ru-RU" sz="1400" kern="1800" dirty="0">
                <a:solidFill>
                  <a:srgbClr val="0070C0"/>
                </a:solidFill>
                <a:ea typeface="Times New Roman" panose="02020603050405020304" pitchFamily="18" charset="0"/>
              </a:rPr>
              <a:t>2. </a:t>
            </a:r>
            <a:r>
              <a:rPr lang="ru-RU" sz="1400" u="sng" kern="1800" dirty="0">
                <a:solidFill>
                  <a:srgbClr val="0070C0"/>
                </a:solidFill>
                <a:ea typeface="Times New Roman" panose="02020603050405020304" pitchFamily="18" charset="0"/>
              </a:rPr>
              <a:t>Консультации </a:t>
            </a:r>
            <a:r>
              <a:rPr lang="ru-RU" sz="1400" kern="1800" dirty="0">
                <a:solidFill>
                  <a:srgbClr val="0070C0"/>
                </a:solidFill>
                <a:ea typeface="Times New Roman" panose="02020603050405020304" pitchFamily="18" charset="0"/>
              </a:rPr>
              <a:t>по профориентационным вопросам (диагностика по договоренности). </a:t>
            </a:r>
            <a:endParaRPr lang="ru-RU" sz="1400" dirty="0">
              <a:solidFill>
                <a:srgbClr val="0070C0"/>
              </a:solidFill>
              <a:ea typeface="Calibri" panose="020F0502020204030204" pitchFamily="34" charset="0"/>
            </a:endParaRPr>
          </a:p>
          <a:p>
            <a:pPr>
              <a:spcAft>
                <a:spcPts val="0"/>
              </a:spcAft>
            </a:pPr>
            <a:r>
              <a:rPr lang="ru-RU" sz="1400" kern="1800" dirty="0">
                <a:solidFill>
                  <a:srgbClr val="0070C0"/>
                </a:solidFill>
                <a:ea typeface="Times New Roman" panose="02020603050405020304" pitchFamily="18" charset="0"/>
              </a:rPr>
              <a:t>3. </a:t>
            </a:r>
            <a:r>
              <a:rPr lang="ru-RU" sz="1400" u="sng" kern="1800" dirty="0">
                <a:solidFill>
                  <a:srgbClr val="0070C0"/>
                </a:solidFill>
                <a:ea typeface="Times New Roman" panose="02020603050405020304" pitchFamily="18" charset="0"/>
              </a:rPr>
              <a:t>Участие в акциях волонтерского движения:</a:t>
            </a:r>
          </a:p>
          <a:p>
            <a:pPr>
              <a:spcAft>
                <a:spcPts val="0"/>
              </a:spcAft>
            </a:pPr>
            <a:r>
              <a:rPr lang="ru-RU" sz="1400" kern="1800" dirty="0">
                <a:solidFill>
                  <a:srgbClr val="0070C0"/>
                </a:solidFill>
                <a:ea typeface="Times New Roman" panose="02020603050405020304" pitchFamily="18" charset="0"/>
              </a:rPr>
              <a:t>- «Мы за жизнь!»:</a:t>
            </a:r>
            <a:endParaRPr lang="ru-RU" sz="1400" dirty="0">
              <a:solidFill>
                <a:srgbClr val="0070C0"/>
              </a:solidFill>
              <a:ea typeface="Calibri" panose="020F0502020204030204" pitchFamily="34" charset="0"/>
            </a:endParaRPr>
          </a:p>
          <a:p>
            <a:pPr>
              <a:spcAft>
                <a:spcPts val="0"/>
              </a:spcAft>
            </a:pPr>
            <a:r>
              <a:rPr lang="ru-RU" sz="1400" kern="1800" dirty="0">
                <a:solidFill>
                  <a:srgbClr val="0070C0"/>
                </a:solidFill>
                <a:ea typeface="Times New Roman" panose="02020603050405020304" pitchFamily="18" charset="0"/>
              </a:rPr>
              <a:t>- «Безопасный Интернет».</a:t>
            </a:r>
            <a:endParaRPr lang="ru-RU" sz="1400" dirty="0">
              <a:solidFill>
                <a:srgbClr val="0070C0"/>
              </a:solidFill>
              <a:ea typeface="Calibri" panose="020F0502020204030204" pitchFamily="34" charset="0"/>
            </a:endParaRPr>
          </a:p>
          <a:p>
            <a:pPr>
              <a:spcAft>
                <a:spcPts val="0"/>
              </a:spcAft>
            </a:pPr>
            <a:r>
              <a:rPr lang="ru-RU" sz="1400" kern="1800" dirty="0">
                <a:solidFill>
                  <a:srgbClr val="0070C0"/>
                </a:solidFill>
                <a:ea typeface="Times New Roman" panose="02020603050405020304" pitchFamily="18" charset="0"/>
              </a:rPr>
              <a:t>- «Да здравствует чистый воздух!»</a:t>
            </a:r>
            <a:endParaRPr lang="ru-RU" sz="1400" dirty="0">
              <a:solidFill>
                <a:srgbClr val="0070C0"/>
              </a:solidFill>
              <a:ea typeface="Calibri" panose="020F0502020204030204" pitchFamily="34" charset="0"/>
            </a:endParaRPr>
          </a:p>
        </p:txBody>
      </p:sp>
      <p:pic>
        <p:nvPicPr>
          <p:cNvPr id="8" name="Рисунок 7">
            <a:extLst>
              <a:ext uri="{FF2B5EF4-FFF2-40B4-BE49-F238E27FC236}">
                <a16:creationId xmlns:a16="http://schemas.microsoft.com/office/drawing/2014/main" xmlns="" id="{F7D3F2C5-B412-4B4F-AF96-4C4E143EAD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621" r="20833"/>
          <a:stretch/>
        </p:blipFill>
        <p:spPr>
          <a:xfrm>
            <a:off x="5245609" y="1325149"/>
            <a:ext cx="3450335" cy="1768883"/>
          </a:xfrm>
          <a:prstGeom prst="rect">
            <a:avLst/>
          </a:prstGeom>
        </p:spPr>
      </p:pic>
      <p:pic>
        <p:nvPicPr>
          <p:cNvPr id="10" name="Рисунок 9">
            <a:extLst>
              <a:ext uri="{FF2B5EF4-FFF2-40B4-BE49-F238E27FC236}">
                <a16:creationId xmlns:a16="http://schemas.microsoft.com/office/drawing/2014/main" xmlns="" id="{09FFD2F6-8EAE-4C3B-B799-B0023C4C5D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2280"/>
          <a:stretch/>
        </p:blipFill>
        <p:spPr>
          <a:xfrm>
            <a:off x="438912" y="4114800"/>
            <a:ext cx="4191000" cy="2467213"/>
          </a:xfrm>
          <a:prstGeom prst="rect">
            <a:avLst/>
          </a:prstGeom>
        </p:spPr>
      </p:pic>
      <p:sp>
        <p:nvSpPr>
          <p:cNvPr id="7" name="Прямоугольник 6">
            <a:extLst>
              <a:ext uri="{FF2B5EF4-FFF2-40B4-BE49-F238E27FC236}">
                <a16:creationId xmlns:a16="http://schemas.microsoft.com/office/drawing/2014/main" xmlns="" id="{4AA38F09-7511-4FAF-A44B-5E2E17B99D83}"/>
              </a:ext>
            </a:extLst>
          </p:cNvPr>
          <p:cNvSpPr/>
          <p:nvPr/>
        </p:nvSpPr>
        <p:spPr>
          <a:xfrm>
            <a:off x="4572001" y="4267200"/>
            <a:ext cx="4191000" cy="1600438"/>
          </a:xfrm>
          <a:prstGeom prst="rect">
            <a:avLst/>
          </a:prstGeom>
        </p:spPr>
        <p:txBody>
          <a:bodyPr wrap="square">
            <a:spAutoFit/>
          </a:bodyPr>
          <a:lstStyle/>
          <a:p>
            <a:pPr>
              <a:spcAft>
                <a:spcPts val="0"/>
              </a:spcAft>
            </a:pPr>
            <a:r>
              <a:rPr lang="ru-RU" sz="1400" u="sng" kern="1800" dirty="0">
                <a:solidFill>
                  <a:srgbClr val="0070C0"/>
                </a:solidFill>
                <a:ea typeface="Times New Roman" panose="02020603050405020304" pitchFamily="18" charset="0"/>
              </a:rPr>
              <a:t>4. Помощь в сопровождении учащихся выпускных классов:</a:t>
            </a:r>
            <a:endParaRPr lang="ru-RU" sz="1400" dirty="0">
              <a:solidFill>
                <a:srgbClr val="0070C0"/>
              </a:solidFill>
              <a:ea typeface="Calibri" panose="020F0502020204030204" pitchFamily="34" charset="0"/>
            </a:endParaRPr>
          </a:p>
          <a:p>
            <a:pPr>
              <a:spcAft>
                <a:spcPts val="0"/>
              </a:spcAft>
            </a:pPr>
            <a:r>
              <a:rPr lang="ru-RU" sz="1400" dirty="0">
                <a:solidFill>
                  <a:srgbClr val="0070C0"/>
                </a:solidFill>
                <a:ea typeface="Calibri" panose="020F0502020204030204" pitchFamily="34" charset="0"/>
              </a:rPr>
              <a:t>- «Путь к успеху» - психолого-педагогические мероприятия в период подготовки к ЕГЭ</a:t>
            </a:r>
            <a:r>
              <a:rPr lang="ru-RU" sz="1400" kern="1800" dirty="0">
                <a:solidFill>
                  <a:srgbClr val="0070C0"/>
                </a:solidFill>
                <a:ea typeface="Times New Roman" panose="02020603050405020304" pitchFamily="18" charset="0"/>
              </a:rPr>
              <a:t> </a:t>
            </a:r>
            <a:endParaRPr lang="ru-RU" sz="1400" dirty="0">
              <a:solidFill>
                <a:srgbClr val="0070C0"/>
              </a:solidFill>
              <a:ea typeface="Calibri" panose="020F0502020204030204" pitchFamily="34" charset="0"/>
            </a:endParaRPr>
          </a:p>
          <a:p>
            <a:r>
              <a:rPr lang="ru-RU" sz="1400" dirty="0">
                <a:solidFill>
                  <a:srgbClr val="0070C0"/>
                </a:solidFill>
                <a:ea typeface="Calibri" panose="020F0502020204030204" pitchFamily="34" charset="0"/>
              </a:rPr>
              <a:t>5. «Право на судьбу» - консультации семьи «проблемного ребенка».</a:t>
            </a:r>
            <a:endParaRPr lang="ru-RU" sz="1400" dirty="0">
              <a:solidFill>
                <a:srgbClr val="0070C0"/>
              </a:solidFill>
            </a:endParaRPr>
          </a:p>
        </p:txBody>
      </p:sp>
    </p:spTree>
    <p:extLst>
      <p:ext uri="{BB962C8B-B14F-4D97-AF65-F5344CB8AC3E}">
        <p14:creationId xmlns:p14="http://schemas.microsoft.com/office/powerpoint/2010/main" val="4016507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3D8C331A-11B6-4A03-BB75-3858BF0321A2}"/>
              </a:ext>
            </a:extLst>
          </p:cNvPr>
          <p:cNvSpPr>
            <a:spLocks noGrp="1"/>
          </p:cNvSpPr>
          <p:nvPr>
            <p:ph idx="1"/>
          </p:nvPr>
        </p:nvSpPr>
        <p:spPr/>
        <p:txBody>
          <a:bodyPr>
            <a:normAutofit/>
          </a:bodyPr>
          <a:lstStyle/>
          <a:p>
            <a:pPr marL="0" indent="0" algn="ctr">
              <a:buNone/>
            </a:pPr>
            <a:r>
              <a:rPr lang="ru-RU" sz="5400" b="1" dirty="0">
                <a:solidFill>
                  <a:schemeClr val="accent1">
                    <a:lumMod val="75000"/>
                  </a:schemeClr>
                </a:solidFill>
              </a:rPr>
              <a:t>Спасибо </a:t>
            </a:r>
          </a:p>
          <a:p>
            <a:pPr marL="0" indent="0" algn="ctr">
              <a:buNone/>
            </a:pPr>
            <a:r>
              <a:rPr lang="ru-RU" sz="5400" b="1" dirty="0">
                <a:solidFill>
                  <a:schemeClr val="accent1">
                    <a:lumMod val="75000"/>
                  </a:schemeClr>
                </a:solidFill>
              </a:rPr>
              <a:t>за </a:t>
            </a:r>
          </a:p>
          <a:p>
            <a:pPr marL="0" indent="0" algn="ctr">
              <a:buNone/>
            </a:pPr>
            <a:r>
              <a:rPr lang="ru-RU" sz="5400" b="1" dirty="0">
                <a:solidFill>
                  <a:schemeClr val="accent1">
                    <a:lumMod val="75000"/>
                  </a:schemeClr>
                </a:solidFill>
              </a:rPr>
              <a:t>внимание!</a:t>
            </a:r>
          </a:p>
        </p:txBody>
      </p:sp>
    </p:spTree>
    <p:extLst>
      <p:ext uri="{BB962C8B-B14F-4D97-AF65-F5344CB8AC3E}">
        <p14:creationId xmlns:p14="http://schemas.microsoft.com/office/powerpoint/2010/main" val="3081848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660FACE9-C8D6-4B50-AEEF-7034FAE0857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4303" b="89673" l="10000" r="91818">
                        <a14:foregroundMark x1="14545" y1="42513" x2="13091" y2="45955"/>
                        <a14:foregroundMark x1="13636" y1="43373" x2="13636" y2="43890"/>
                        <a14:foregroundMark x1="82364" y1="10327" x2="82364" y2="10327"/>
                        <a14:foregroundMark x1="87455" y1="7057" x2="87455" y2="7057"/>
                        <a14:foregroundMark x1="77455" y1="4475" x2="77455" y2="4475"/>
                        <a14:foregroundMark x1="72545" y1="5336" x2="72545" y2="5336"/>
                        <a14:foregroundMark x1="72545" y1="5336" x2="91818" y2="6196"/>
                      </a14:backgroundRemoval>
                    </a14:imgEffect>
                  </a14:imgLayer>
                </a14:imgProps>
              </a:ext>
              <a:ext uri="{28A0092B-C50C-407E-A947-70E740481C1C}">
                <a14:useLocalDpi xmlns:a14="http://schemas.microsoft.com/office/drawing/2010/main" val="0"/>
              </a:ext>
            </a:extLst>
          </a:blip>
          <a:srcRect b="9510"/>
          <a:stretch/>
        </p:blipFill>
        <p:spPr>
          <a:xfrm>
            <a:off x="228600" y="295699"/>
            <a:ext cx="2133600" cy="6370975"/>
          </a:xfrm>
          <a:prstGeom prst="rect">
            <a:avLst/>
          </a:prstGeom>
        </p:spPr>
      </p:pic>
      <p:sp>
        <p:nvSpPr>
          <p:cNvPr id="4" name="Rectangle 2"/>
          <p:cNvSpPr>
            <a:spLocks noChangeArrowheads="1"/>
          </p:cNvSpPr>
          <p:nvPr/>
        </p:nvSpPr>
        <p:spPr bwMode="auto">
          <a:xfrm>
            <a:off x="2057400" y="381000"/>
            <a:ext cx="6635620" cy="41549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ru-RU" sz="2400" b="1" i="1" dirty="0">
              <a:latin typeface="Times New Roman" pitchFamily="18" charset="0"/>
              <a:cs typeface="Arial" pitchFamily="34" charset="0"/>
            </a:endParaRPr>
          </a:p>
          <a:p>
            <a:pPr lvl="0" algn="ctr" fontAlgn="base">
              <a:spcBef>
                <a:spcPct val="0"/>
              </a:spcBef>
              <a:spcAft>
                <a:spcPct val="0"/>
              </a:spcAft>
            </a:pPr>
            <a:r>
              <a:rPr lang="ru-RU" sz="2400" i="1" dirty="0">
                <a:solidFill>
                  <a:srgbClr val="0070C0"/>
                </a:solidFill>
                <a:latin typeface="Times New Roman" pitchFamily="18" charset="0"/>
                <a:cs typeface="Arial" pitchFamily="34" charset="0"/>
              </a:rPr>
              <a:t>ЭПИГРАФ:</a:t>
            </a:r>
          </a:p>
          <a:p>
            <a:pPr lvl="0" algn="ctr" fontAlgn="base">
              <a:spcBef>
                <a:spcPct val="0"/>
              </a:spcBef>
              <a:spcAft>
                <a:spcPct val="0"/>
              </a:spcAft>
            </a:pPr>
            <a:r>
              <a:rPr lang="ru-RU" sz="2400" i="1" dirty="0">
                <a:solidFill>
                  <a:srgbClr val="0070C0"/>
                </a:solidFill>
                <a:latin typeface="Times New Roman" pitchFamily="18" charset="0"/>
                <a:cs typeface="Arial" pitchFamily="34" charset="0"/>
              </a:rPr>
              <a:t>«…  самый большой брильянт не может быть оценен в наших глазах дороже, чем родившийся человек. Порча человека есть или огромное преступление, или огромная без вины вина. Над этим материалом нужно работать четко, заранее определивши, что ты хочешь сделать из него».</a:t>
            </a:r>
          </a:p>
          <a:p>
            <a:pPr lvl="0" algn="r" fontAlgn="base">
              <a:spcBef>
                <a:spcPct val="0"/>
              </a:spcBef>
              <a:spcAft>
                <a:spcPct val="0"/>
              </a:spcAft>
            </a:pPr>
            <a:r>
              <a:rPr lang="ru-RU" sz="2400" i="1" dirty="0">
                <a:solidFill>
                  <a:srgbClr val="0070C0"/>
                </a:solidFill>
                <a:latin typeface="Times New Roman" pitchFamily="18" charset="0"/>
                <a:cs typeface="Arial" pitchFamily="34" charset="0"/>
              </a:rPr>
              <a:t> А.В. Луначарский</a:t>
            </a:r>
          </a:p>
          <a:p>
            <a:pPr lvl="0" algn="ctr" fontAlgn="base">
              <a:spcBef>
                <a:spcPct val="0"/>
              </a:spcBef>
              <a:spcAft>
                <a:spcPct val="0"/>
              </a:spcAft>
            </a:pPr>
            <a:r>
              <a:rPr lang="ru-RU" sz="2400" i="1" dirty="0">
                <a:latin typeface="Times New Roman" pitchFamily="18" charset="0"/>
                <a:cs typeface="Arial" pitchFamily="34" charset="0"/>
              </a:rPr>
              <a:t>  </a:t>
            </a:r>
            <a:endParaRPr kumimoji="0" lang="ru-RU" sz="2400" i="1" u="none" strike="noStrike" cap="none" normalizeH="0" baseline="0" dirty="0">
              <a:ln>
                <a:noFill/>
              </a:ln>
              <a:solidFill>
                <a:schemeClr val="tx1"/>
              </a:solidFill>
              <a:effectLst/>
              <a:latin typeface="Times New Roman" pitchFamily="18" charset="0"/>
              <a:cs typeface="Arial" pitchFamily="34" charset="0"/>
            </a:endParaRPr>
          </a:p>
        </p:txBody>
      </p:sp>
    </p:spTree>
    <p:extLst>
      <p:ext uri="{BB962C8B-B14F-4D97-AF65-F5344CB8AC3E}">
        <p14:creationId xmlns:p14="http://schemas.microsoft.com/office/powerpoint/2010/main" val="1436138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404664"/>
            <a:ext cx="8352928" cy="4853136"/>
          </a:xfrm>
        </p:spPr>
        <p:txBody>
          <a:bodyPr>
            <a:normAutofit fontScale="90000"/>
          </a:bodyPr>
          <a:lstStyle/>
          <a:p>
            <a:r>
              <a:rPr lang="ru-RU" dirty="0">
                <a:solidFill>
                  <a:srgbClr val="943294"/>
                </a:solidFill>
                <a:effectLst>
                  <a:outerShdw blurRad="38100" dist="38100" dir="2700000" algn="tl">
                    <a:srgbClr val="000000">
                      <a:alpha val="43137"/>
                    </a:srgbClr>
                  </a:outerShdw>
                </a:effectLst>
                <a:latin typeface="+mn-lt"/>
              </a:rPr>
              <a:t>Практический семинар</a:t>
            </a:r>
            <a:br>
              <a:rPr lang="ru-RU" dirty="0">
                <a:solidFill>
                  <a:srgbClr val="943294"/>
                </a:solidFill>
                <a:effectLst>
                  <a:outerShdw blurRad="38100" dist="38100" dir="2700000" algn="tl">
                    <a:srgbClr val="000000">
                      <a:alpha val="43137"/>
                    </a:srgbClr>
                  </a:outerShdw>
                </a:effectLst>
                <a:latin typeface="+mn-lt"/>
              </a:rPr>
            </a:br>
            <a:r>
              <a:rPr lang="ru-RU" b="1" dirty="0">
                <a:solidFill>
                  <a:srgbClr val="943294"/>
                </a:solidFill>
                <a:effectLst>
                  <a:outerShdw blurRad="38100" dist="38100" dir="2700000" algn="tl">
                    <a:srgbClr val="000000">
                      <a:alpha val="43137"/>
                    </a:srgbClr>
                  </a:outerShdw>
                </a:effectLst>
                <a:latin typeface="+mn-lt"/>
              </a:rPr>
              <a:t>«Развитие личностного потенциала учащихся в контексте перехода на обновленные ФГОС 3»</a:t>
            </a:r>
            <a:br>
              <a:rPr lang="ru-RU" b="1" dirty="0">
                <a:solidFill>
                  <a:srgbClr val="943294"/>
                </a:solidFill>
                <a:effectLst>
                  <a:outerShdw blurRad="38100" dist="38100" dir="2700000" algn="tl">
                    <a:srgbClr val="000000">
                      <a:alpha val="43137"/>
                    </a:srgbClr>
                  </a:outerShdw>
                </a:effectLst>
                <a:latin typeface="+mn-lt"/>
              </a:rPr>
            </a:br>
            <a:r>
              <a:rPr lang="ru-RU" dirty="0">
                <a:solidFill>
                  <a:srgbClr val="943294"/>
                </a:solidFill>
                <a:effectLst>
                  <a:outerShdw blurRad="38100" dist="38100" dir="2700000" algn="tl">
                    <a:srgbClr val="000000">
                      <a:alpha val="43137"/>
                    </a:srgbClr>
                  </a:outerShdw>
                </a:effectLst>
                <a:latin typeface="+mn-lt"/>
              </a:rPr>
              <a:t>Заместитель директора по УР </a:t>
            </a:r>
            <a:br>
              <a:rPr lang="ru-RU" dirty="0">
                <a:solidFill>
                  <a:srgbClr val="943294"/>
                </a:solidFill>
                <a:effectLst>
                  <a:outerShdw blurRad="38100" dist="38100" dir="2700000" algn="tl">
                    <a:srgbClr val="000000">
                      <a:alpha val="43137"/>
                    </a:srgbClr>
                  </a:outerShdw>
                </a:effectLst>
                <a:latin typeface="+mn-lt"/>
              </a:rPr>
            </a:br>
            <a:r>
              <a:rPr lang="ru-RU" dirty="0">
                <a:solidFill>
                  <a:srgbClr val="943294"/>
                </a:solidFill>
                <a:effectLst>
                  <a:outerShdw blurRad="38100" dist="38100" dir="2700000" algn="tl">
                    <a:srgbClr val="000000">
                      <a:alpha val="43137"/>
                    </a:srgbClr>
                  </a:outerShdw>
                </a:effectLst>
                <a:latin typeface="+mn-lt"/>
              </a:rPr>
              <a:t>Кузьмина Т.П. </a:t>
            </a:r>
            <a:br>
              <a:rPr lang="ru-RU" dirty="0">
                <a:solidFill>
                  <a:srgbClr val="943294"/>
                </a:solidFill>
                <a:effectLst>
                  <a:outerShdw blurRad="38100" dist="38100" dir="2700000" algn="tl">
                    <a:srgbClr val="000000">
                      <a:alpha val="43137"/>
                    </a:srgbClr>
                  </a:outerShdw>
                </a:effectLst>
                <a:latin typeface="+mn-lt"/>
              </a:rPr>
            </a:br>
            <a:endParaRPr lang="ru-RU" dirty="0">
              <a:solidFill>
                <a:srgbClr val="943294"/>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596471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62000" y="762000"/>
            <a:ext cx="7772400" cy="1447800"/>
          </a:xfrm>
        </p:spPr>
        <p:txBody>
          <a:bodyPr>
            <a:normAutofit/>
          </a:bodyPr>
          <a:lstStyle/>
          <a:p>
            <a:r>
              <a:rPr lang="ru-RU" sz="1300" dirty="0">
                <a:solidFill>
                  <a:srgbClr val="0070C0"/>
                </a:solidFill>
              </a:rPr>
              <a:t/>
            </a:r>
            <a:br>
              <a:rPr lang="ru-RU" sz="1300" dirty="0">
                <a:solidFill>
                  <a:srgbClr val="0070C0"/>
                </a:solidFill>
              </a:rPr>
            </a:br>
            <a:r>
              <a:rPr lang="ru-RU" sz="1300" dirty="0">
                <a:solidFill>
                  <a:srgbClr val="0070C0"/>
                </a:solidFill>
              </a:rPr>
              <a:t/>
            </a:r>
            <a:br>
              <a:rPr lang="ru-RU" sz="1300" dirty="0">
                <a:solidFill>
                  <a:srgbClr val="0070C0"/>
                </a:solidFill>
              </a:rPr>
            </a:br>
            <a:r>
              <a:rPr lang="ru-RU" sz="1300" b="1" dirty="0">
                <a:solidFill>
                  <a:srgbClr val="FF0000"/>
                </a:solidFill>
              </a:rPr>
              <a:t>Личностный потенциал - это комплексная категория, которая включает три основных компонента: способность личности выбирать, делать это свободно и осознанно, ставить цель и достигать ее, а также противостоять давлению, угрозам, чувствовать себя уверенно </a:t>
            </a:r>
            <a:r>
              <a:rPr lang="ru-RU" sz="1200" b="1" dirty="0">
                <a:solidFill>
                  <a:srgbClr val="FF0000"/>
                </a:solidFill>
              </a:rPr>
              <a:t>в нашем меняющемся мире.</a:t>
            </a:r>
          </a:p>
        </p:txBody>
      </p:sp>
      <p:pic>
        <p:nvPicPr>
          <p:cNvPr id="1026" name="Рисунок 7" descr="Описание: Picture background">
            <a:extLst>
              <a:ext uri="{FF2B5EF4-FFF2-40B4-BE49-F238E27FC236}">
                <a16:creationId xmlns:a16="http://schemas.microsoft.com/office/drawing/2014/main" xmlns="" id="{C86B87A8-98E0-4A4D-9513-FE1FA10958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156857"/>
            <a:ext cx="4495800" cy="321128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3243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C67EF7-A46B-4BBB-B762-B886B2F76B33}"/>
              </a:ext>
            </a:extLst>
          </p:cNvPr>
          <p:cNvSpPr>
            <a:spLocks noGrp="1"/>
          </p:cNvSpPr>
          <p:nvPr>
            <p:ph type="title"/>
          </p:nvPr>
        </p:nvSpPr>
        <p:spPr/>
        <p:txBody>
          <a:bodyPr/>
          <a:lstStyle/>
          <a:p>
            <a:r>
              <a:rPr lang="ru-RU" dirty="0">
                <a:solidFill>
                  <a:srgbClr val="00B0F0"/>
                </a:solidFill>
              </a:rPr>
              <a:t>Актуальность</a:t>
            </a:r>
          </a:p>
        </p:txBody>
      </p:sp>
      <p:sp>
        <p:nvSpPr>
          <p:cNvPr id="3" name="Объект 2">
            <a:extLst>
              <a:ext uri="{FF2B5EF4-FFF2-40B4-BE49-F238E27FC236}">
                <a16:creationId xmlns:a16="http://schemas.microsoft.com/office/drawing/2014/main" xmlns="" id="{FE2E9E23-F76D-4B37-9FC1-24618D5B09D1}"/>
              </a:ext>
            </a:extLst>
          </p:cNvPr>
          <p:cNvSpPr>
            <a:spLocks noGrp="1"/>
          </p:cNvSpPr>
          <p:nvPr>
            <p:ph idx="1"/>
          </p:nvPr>
        </p:nvSpPr>
        <p:spPr>
          <a:xfrm>
            <a:off x="228600" y="1447800"/>
            <a:ext cx="8686800" cy="5135562"/>
          </a:xfrm>
        </p:spPr>
        <p:txBody>
          <a:bodyPr>
            <a:normAutofit fontScale="92500" lnSpcReduction="20000"/>
          </a:bodyPr>
          <a:lstStyle/>
          <a:p>
            <a:pPr marL="0" indent="0">
              <a:buNone/>
            </a:pPr>
            <a:r>
              <a:rPr lang="ru-RU" b="1" dirty="0">
                <a:solidFill>
                  <a:srgbClr val="00B0F0"/>
                </a:solidFill>
                <a:latin typeface="Times New Roman"/>
                <a:ea typeface="Times New Roman"/>
              </a:rPr>
              <a:t>В обновлённых ФГОС предусмотрено развитие личностного потенциала обучающихся</a:t>
            </a:r>
            <a:r>
              <a:rPr lang="ru-RU" dirty="0">
                <a:solidFill>
                  <a:srgbClr val="00B0F0"/>
                </a:solidFill>
                <a:latin typeface="Times New Roman"/>
                <a:ea typeface="Times New Roman"/>
              </a:rPr>
              <a:t> через формирование личностных результатов — ценностных ориентаций и психологических характеристик, которые формируются в процессе освоения основной образовательной программы. Это обеспечивается на основе </a:t>
            </a:r>
            <a:r>
              <a:rPr lang="ru-RU" b="1" dirty="0">
                <a:solidFill>
                  <a:srgbClr val="00B0F0"/>
                </a:solidFill>
                <a:latin typeface="Times New Roman"/>
                <a:ea typeface="Times New Roman"/>
              </a:rPr>
              <a:t>системно-</a:t>
            </a:r>
            <a:r>
              <a:rPr lang="ru-RU" b="1" dirty="0" err="1">
                <a:solidFill>
                  <a:srgbClr val="00B0F0"/>
                </a:solidFill>
                <a:latin typeface="Times New Roman"/>
                <a:ea typeface="Times New Roman"/>
              </a:rPr>
              <a:t>деятельностного</a:t>
            </a:r>
            <a:r>
              <a:rPr lang="ru-RU" b="1" dirty="0">
                <a:solidFill>
                  <a:srgbClr val="00B0F0"/>
                </a:solidFill>
                <a:latin typeface="Times New Roman"/>
                <a:ea typeface="Times New Roman"/>
              </a:rPr>
              <a:t> подхода</a:t>
            </a:r>
            <a:r>
              <a:rPr lang="ru-RU" dirty="0">
                <a:solidFill>
                  <a:srgbClr val="00B0F0"/>
                </a:solidFill>
                <a:latin typeface="Times New Roman"/>
                <a:ea typeface="Times New Roman"/>
              </a:rPr>
              <a:t>, который обеспечивает системное и гармоничное развитие личности обучающегося, освоение знаний и компетенций, необходимых для жизни в современном обществе и успешного обучения на следующем уровне образования.</a:t>
            </a:r>
            <a:r>
              <a:rPr lang="ru-RU" dirty="0">
                <a:latin typeface="Times New Roman"/>
                <a:ea typeface="Times New Roman"/>
              </a:rPr>
              <a:t> </a:t>
            </a:r>
            <a:endParaRPr lang="ru-RU" dirty="0"/>
          </a:p>
        </p:txBody>
      </p:sp>
    </p:spTree>
    <p:extLst>
      <p:ext uri="{BB962C8B-B14F-4D97-AF65-F5344CB8AC3E}">
        <p14:creationId xmlns:p14="http://schemas.microsoft.com/office/powerpoint/2010/main" val="4143241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430EF91-A761-4D5A-84C2-8668893D8974}"/>
              </a:ext>
            </a:extLst>
          </p:cNvPr>
          <p:cNvSpPr>
            <a:spLocks noGrp="1"/>
          </p:cNvSpPr>
          <p:nvPr>
            <p:ph type="title"/>
          </p:nvPr>
        </p:nvSpPr>
        <p:spPr>
          <a:xfrm>
            <a:off x="457200" y="609600"/>
            <a:ext cx="8229600" cy="5257800"/>
          </a:xfrm>
        </p:spPr>
        <p:txBody>
          <a:bodyPr>
            <a:normAutofit/>
          </a:bodyPr>
          <a:lstStyle/>
          <a:p>
            <a:r>
              <a:rPr lang="ru-RU" sz="2200" dirty="0"/>
              <a:t>Цели:</a:t>
            </a:r>
            <a:br>
              <a:rPr lang="ru-RU" sz="2200" dirty="0"/>
            </a:br>
            <a:r>
              <a:rPr lang="ru-RU" sz="2200" dirty="0"/>
              <a:t>Познакомить педагогов с особенностями обновлённых ФГОС. В основе учебного процесса лежит системно-</a:t>
            </a:r>
            <a:r>
              <a:rPr lang="ru-RU" sz="2200" dirty="0" err="1"/>
              <a:t>деятельностный</a:t>
            </a:r>
            <a:r>
              <a:rPr lang="ru-RU" sz="2200" dirty="0"/>
              <a:t> подход, делается акцент на развитие личностных и </a:t>
            </a:r>
            <a:r>
              <a:rPr lang="ru-RU" sz="2200" dirty="0" err="1"/>
              <a:t>метапредметных</a:t>
            </a:r>
            <a:r>
              <a:rPr lang="ru-RU" sz="2200" dirty="0"/>
              <a:t> универсальных учебных действий (УУД).Освоить методологические подходы к конструированию учебного занятия в соответствии с требованиями обновлённых ФГОС. </a:t>
            </a:r>
            <a:br>
              <a:rPr lang="ru-RU" sz="2200" dirty="0"/>
            </a:br>
            <a:r>
              <a:rPr lang="ru-RU" sz="2200" dirty="0"/>
              <a:t>Повысить мотивацию педагогов к профессиональному развитию в области организации образовательного процесса в соответствии с требованиями обновлённых ФГОС. </a:t>
            </a:r>
          </a:p>
        </p:txBody>
      </p:sp>
      <p:sp>
        <p:nvSpPr>
          <p:cNvPr id="3" name="Объект 2">
            <a:extLst>
              <a:ext uri="{FF2B5EF4-FFF2-40B4-BE49-F238E27FC236}">
                <a16:creationId xmlns:a16="http://schemas.microsoft.com/office/drawing/2014/main" xmlns="" id="{1517BFD2-7C5A-4F30-AF1B-2F71B6E88DFD}"/>
              </a:ext>
            </a:extLst>
          </p:cNvPr>
          <p:cNvSpPr>
            <a:spLocks noGrp="1"/>
          </p:cNvSpPr>
          <p:nvPr>
            <p:ph idx="1"/>
          </p:nvPr>
        </p:nvSpPr>
        <p:spPr>
          <a:xfrm>
            <a:off x="490728" y="6629400"/>
            <a:ext cx="7924800" cy="228600"/>
          </a:xfrm>
        </p:spPr>
        <p:txBody>
          <a:bodyPr>
            <a:normAutofit fontScale="32500" lnSpcReduction="20000"/>
          </a:bodyPr>
          <a:lstStyle/>
          <a:p>
            <a:endParaRPr lang="ru-RU" dirty="0"/>
          </a:p>
        </p:txBody>
      </p:sp>
    </p:spTree>
    <p:extLst>
      <p:ext uri="{BB962C8B-B14F-4D97-AF65-F5344CB8AC3E}">
        <p14:creationId xmlns:p14="http://schemas.microsoft.com/office/powerpoint/2010/main" val="521277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xmlns="" id="{249270DE-BA3D-4424-A849-19F9A3263509}"/>
              </a:ext>
            </a:extLst>
          </p:cNvPr>
          <p:cNvSpPr/>
          <p:nvPr/>
        </p:nvSpPr>
        <p:spPr>
          <a:xfrm>
            <a:off x="762000" y="-910649"/>
            <a:ext cx="7696200" cy="6740307"/>
          </a:xfrm>
          <a:prstGeom prst="rect">
            <a:avLst/>
          </a:prstGeom>
        </p:spPr>
        <p:txBody>
          <a:bodyPr wrap="square">
            <a:spAutoFit/>
          </a:bodyPr>
          <a:lstStyle/>
          <a:p>
            <a:pPr algn="just">
              <a:spcAft>
                <a:spcPts val="0"/>
              </a:spcAft>
            </a:pPr>
            <a:endParaRPr lang="ru-RU" dirty="0">
              <a:latin typeface="Times New Roman" panose="02020603050405020304" pitchFamily="18" charset="0"/>
              <a:ea typeface="Times New Roman" panose="02020603050405020304" pitchFamily="18" charset="0"/>
            </a:endParaRPr>
          </a:p>
          <a:p>
            <a:pPr algn="just">
              <a:spcAft>
                <a:spcPts val="0"/>
              </a:spcAft>
            </a:pPr>
            <a:endParaRPr lang="ru-RU" dirty="0">
              <a:latin typeface="Times New Roman" panose="02020603050405020304" pitchFamily="18" charset="0"/>
              <a:ea typeface="Times New Roman" panose="02020603050405020304" pitchFamily="18" charset="0"/>
            </a:endParaRPr>
          </a:p>
          <a:p>
            <a:pPr algn="just">
              <a:spcAft>
                <a:spcPts val="0"/>
              </a:spcAft>
            </a:pPr>
            <a:endParaRPr lang="ru-RU" dirty="0">
              <a:latin typeface="Times New Roman" panose="02020603050405020304" pitchFamily="18" charset="0"/>
              <a:ea typeface="Times New Roman" panose="02020603050405020304" pitchFamily="18" charset="0"/>
            </a:endParaRPr>
          </a:p>
          <a:p>
            <a:pPr algn="just">
              <a:spcAft>
                <a:spcPts val="0"/>
              </a:spcAft>
            </a:pPr>
            <a:endParaRPr lang="ru-RU" dirty="0">
              <a:latin typeface="Times New Roman" panose="02020603050405020304" pitchFamily="18" charset="0"/>
              <a:ea typeface="Times New Roman" panose="02020603050405020304" pitchFamily="18" charset="0"/>
            </a:endParaRPr>
          </a:p>
          <a:p>
            <a:pPr algn="just">
              <a:spcAft>
                <a:spcPts val="0"/>
              </a:spcAft>
            </a:pPr>
            <a:endParaRPr lang="ru-RU" dirty="0">
              <a:latin typeface="Times New Roman" panose="02020603050405020304" pitchFamily="18" charset="0"/>
              <a:ea typeface="Times New Roman" panose="02020603050405020304" pitchFamily="18" charset="0"/>
            </a:endParaRPr>
          </a:p>
          <a:p>
            <a:pPr algn="just">
              <a:spcAft>
                <a:spcPts val="0"/>
              </a:spcAft>
            </a:pPr>
            <a:endParaRPr lang="ru-RU" dirty="0">
              <a:latin typeface="Times New Roman" panose="02020603050405020304" pitchFamily="18" charset="0"/>
              <a:ea typeface="Times New Roman" panose="02020603050405020304" pitchFamily="18" charset="0"/>
            </a:endParaRPr>
          </a:p>
          <a:p>
            <a:pPr algn="just">
              <a:spcAft>
                <a:spcPts val="0"/>
              </a:spcAft>
            </a:pPr>
            <a:r>
              <a:rPr lang="ru-RU" dirty="0">
                <a:latin typeface="Times New Roman" panose="02020603050405020304" pitchFamily="18" charset="0"/>
                <a:ea typeface="Times New Roman" panose="02020603050405020304" pitchFamily="18" charset="0"/>
              </a:rPr>
              <a:t>ПРОГРАММА</a:t>
            </a:r>
          </a:p>
          <a:p>
            <a:pPr algn="just">
              <a:spcAft>
                <a:spcPts val="0"/>
              </a:spcAft>
            </a:pPr>
            <a:r>
              <a:rPr lang="ru-RU" dirty="0">
                <a:latin typeface="Times New Roman" panose="02020603050405020304" pitchFamily="18" charset="0"/>
                <a:ea typeface="Times New Roman" panose="02020603050405020304" pitchFamily="18" charset="0"/>
              </a:rPr>
              <a:t>1.Что такое личностный потенциал и как он связан с обновлёнными ФГОС. Личностный потенциал включает способность личности выбирать, ставить цель и достигать её, а также противостоять давлению и угрозам. </a:t>
            </a:r>
            <a:endParaRPr lang="ru-RU" sz="1600" dirty="0">
              <a:latin typeface="Times New Roman" panose="02020603050405020304" pitchFamily="18" charset="0"/>
              <a:ea typeface="Calibri" panose="020F0502020204030204" pitchFamily="34" charset="0"/>
            </a:endParaRPr>
          </a:p>
          <a:p>
            <a:pPr algn="just">
              <a:spcAft>
                <a:spcPts val="0"/>
              </a:spcAft>
            </a:pPr>
            <a:r>
              <a:rPr lang="ru-RU" dirty="0">
                <a:latin typeface="Times New Roman" panose="02020603050405020304" pitchFamily="18" charset="0"/>
                <a:ea typeface="Times New Roman" panose="02020603050405020304" pitchFamily="18" charset="0"/>
              </a:rPr>
              <a:t>2.Планируемые результаты по обновлённым ФГОС, включая личностные. Как личностные результаты группируются по направлениям воспитания: гражданско-патриотическое, духовно-нравственное, эстетическое и др.</a:t>
            </a:r>
            <a:endParaRPr lang="ru-RU" sz="1600" dirty="0">
              <a:latin typeface="Times New Roman" panose="02020603050405020304" pitchFamily="18" charset="0"/>
              <a:ea typeface="Calibri" panose="020F0502020204030204" pitchFamily="34" charset="0"/>
            </a:endParaRPr>
          </a:p>
          <a:p>
            <a:pPr algn="just">
              <a:spcAft>
                <a:spcPts val="0"/>
              </a:spcAft>
            </a:pPr>
            <a:r>
              <a:rPr lang="ru-RU" dirty="0">
                <a:latin typeface="Times New Roman" panose="02020603050405020304" pitchFamily="18" charset="0"/>
                <a:ea typeface="Times New Roman" panose="02020603050405020304" pitchFamily="18" charset="0"/>
              </a:rPr>
              <a:t>3.Критерии сформированности универсальных учебных действий, которые содержатся в обновлённых ФГОС. Один из критериев сформированности регулятивного УУД «Самоорганизация» — умение ученика выявлять проблемы для решения в жизненных и учебных ситуациях. </a:t>
            </a:r>
            <a:endParaRPr lang="ru-RU" sz="1600" dirty="0">
              <a:latin typeface="Times New Roman" panose="02020603050405020304" pitchFamily="18" charset="0"/>
              <a:ea typeface="Calibri" panose="020F0502020204030204" pitchFamily="34" charset="0"/>
            </a:endParaRPr>
          </a:p>
          <a:p>
            <a:pPr algn="just">
              <a:spcAft>
                <a:spcPts val="0"/>
              </a:spcAft>
            </a:pPr>
            <a:r>
              <a:rPr lang="ru-RU" dirty="0">
                <a:latin typeface="Times New Roman" panose="02020603050405020304" pitchFamily="18" charset="0"/>
                <a:ea typeface="Times New Roman" panose="02020603050405020304" pitchFamily="18" charset="0"/>
              </a:rPr>
              <a:t>4. Условия для личностного развития в образовательном процессе. Участие в социальных акциях, работа над проектами, подготовка классных часов. Как эти формы помогают формировать личностные качества и получать положительный социальный опыт.  </a:t>
            </a:r>
            <a:endParaRPr lang="ru-RU" sz="1600" dirty="0">
              <a:latin typeface="Times New Roman" panose="02020603050405020304" pitchFamily="18" charset="0"/>
              <a:ea typeface="Calibri" panose="020F0502020204030204" pitchFamily="34" charset="0"/>
            </a:endParaRPr>
          </a:p>
          <a:p>
            <a:pPr marL="342900" lvl="0" indent="-342900" algn="just">
              <a:spcAft>
                <a:spcPts val="0"/>
              </a:spcAft>
              <a:buFont typeface="+mj-lt"/>
              <a:buAutoNum type="arabicPeriod" startAt="5"/>
            </a:pPr>
            <a:r>
              <a:rPr lang="ru-RU" dirty="0">
                <a:latin typeface="Times New Roman" panose="02020603050405020304" pitchFamily="18" charset="0"/>
                <a:ea typeface="Times New Roman" panose="02020603050405020304" pitchFamily="18" charset="0"/>
              </a:rPr>
              <a:t>Функционирование цифровой образовательной среды школы в условиях обновлённых ФГОС с целью создания условий для личностного развития учащихся.  </a:t>
            </a:r>
            <a:endParaRPr lang="ru-RU" sz="1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17699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Форма наставничества «Учитель -Ученик»</a:t>
            </a:r>
          </a:p>
        </p:txBody>
      </p:sp>
      <p:sp>
        <p:nvSpPr>
          <p:cNvPr id="3" name="Содержимое 2"/>
          <p:cNvSpPr>
            <a:spLocks noGrp="1"/>
          </p:cNvSpPr>
          <p:nvPr>
            <p:ph idx="1"/>
          </p:nvPr>
        </p:nvSpPr>
        <p:spPr/>
        <p:txBody>
          <a:bodyPr/>
          <a:lstStyle/>
          <a:p>
            <a:pPr algn="ctr">
              <a:buNone/>
            </a:pPr>
            <a:r>
              <a:rPr lang="ru-RU" dirty="0"/>
              <a:t>«Земля, которой я частица!»</a:t>
            </a:r>
          </a:p>
          <a:p>
            <a:pPr algn="ctr">
              <a:buNone/>
            </a:pPr>
            <a:r>
              <a:rPr lang="ru-RU" dirty="0"/>
              <a:t> «Живая классика»</a:t>
            </a:r>
          </a:p>
          <a:p>
            <a:pPr algn="ctr">
              <a:buNone/>
            </a:pPr>
            <a:r>
              <a:rPr lang="ru-RU" dirty="0"/>
              <a:t>«Таланты без границ» </a:t>
            </a:r>
          </a:p>
          <a:p>
            <a:pPr algn="ctr">
              <a:buNone/>
            </a:pPr>
            <a:r>
              <a:rPr lang="ru-RU" dirty="0"/>
              <a:t>«Научно – практическая конференция»</a:t>
            </a:r>
          </a:p>
          <a:p>
            <a:endParaRPr lang="ru-RU" dirty="0"/>
          </a:p>
        </p:txBody>
      </p:sp>
      <p:pic>
        <p:nvPicPr>
          <p:cNvPr id="4" name="Рисунок 3">
            <a:extLst>
              <a:ext uri="{FF2B5EF4-FFF2-40B4-BE49-F238E27FC236}">
                <a16:creationId xmlns:a16="http://schemas.microsoft.com/office/drawing/2014/main" xmlns="" id="{1634BF33-1F45-4079-8668-064849700F7D}"/>
              </a:ext>
            </a:extLst>
          </p:cNvPr>
          <p:cNvPicPr>
            <a:picLocks noChangeAspect="1"/>
          </p:cNvPicPr>
          <p:nvPr/>
        </p:nvPicPr>
        <p:blipFill rotWithShape="1">
          <a:blip r:embed="rId2"/>
          <a:srcRect l="19048" t="14286" r="7483" b="8588"/>
          <a:stretch/>
        </p:blipFill>
        <p:spPr>
          <a:xfrm>
            <a:off x="6848856" y="3834384"/>
            <a:ext cx="2066544" cy="2748978"/>
          </a:xfrm>
          <a:prstGeom prst="rect">
            <a:avLst/>
          </a:prstGeom>
        </p:spPr>
      </p:pic>
      <p:pic>
        <p:nvPicPr>
          <p:cNvPr id="2050" name="Picture 2" descr="https://news-service.uralschool.ru/upload/org6978/t174767/images/thumb/oXsKtA6nKkvThFODqMDU1747673762.jpg">
            <a:extLst>
              <a:ext uri="{FF2B5EF4-FFF2-40B4-BE49-F238E27FC236}">
                <a16:creationId xmlns:a16="http://schemas.microsoft.com/office/drawing/2014/main" xmlns="" id="{EA4ADD1B-811B-4404-AAD7-718E3972FD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01" t="8391" r="23999"/>
          <a:stretch/>
        </p:blipFill>
        <p:spPr bwMode="auto">
          <a:xfrm>
            <a:off x="381000" y="3810000"/>
            <a:ext cx="2286000" cy="27489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5488" y="245628"/>
            <a:ext cx="8229600" cy="1173162"/>
          </a:xfrm>
        </p:spPr>
        <p:txBody>
          <a:bodyPr>
            <a:normAutofit/>
          </a:bodyPr>
          <a:lstStyle/>
          <a:p>
            <a:r>
              <a:rPr lang="ru-RU" sz="2400" dirty="0">
                <a:solidFill>
                  <a:srgbClr val="0070C0"/>
                </a:solidFill>
              </a:rPr>
              <a:t>Мероприятия, посвященные празднованию       </a:t>
            </a:r>
            <a:r>
              <a:rPr lang="ru-RU" sz="2400" dirty="0" smtClean="0">
                <a:solidFill>
                  <a:srgbClr val="0070C0"/>
                </a:solidFill>
              </a:rPr>
              <a:t>81-летию </a:t>
            </a:r>
            <a:r>
              <a:rPr lang="ru-RU" sz="2400" dirty="0">
                <a:solidFill>
                  <a:srgbClr val="0070C0"/>
                </a:solidFill>
              </a:rPr>
              <a:t>Победы и Году Защитника Отечества</a:t>
            </a:r>
          </a:p>
        </p:txBody>
      </p:sp>
      <p:pic>
        <p:nvPicPr>
          <p:cNvPr id="6" name="Рисунок 5">
            <a:extLst>
              <a:ext uri="{FF2B5EF4-FFF2-40B4-BE49-F238E27FC236}">
                <a16:creationId xmlns:a16="http://schemas.microsoft.com/office/drawing/2014/main" xmlns="" id="{FB5603BF-E1EB-49F3-B6F2-95140B7A02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334"/>
          <a:stretch/>
        </p:blipFill>
        <p:spPr>
          <a:xfrm>
            <a:off x="4934712" y="1199334"/>
            <a:ext cx="3733800" cy="2514600"/>
          </a:xfrm>
          <a:prstGeom prst="rect">
            <a:avLst/>
          </a:prstGeom>
        </p:spPr>
      </p:pic>
      <p:pic>
        <p:nvPicPr>
          <p:cNvPr id="8" name="Рисунок 7">
            <a:extLst>
              <a:ext uri="{FF2B5EF4-FFF2-40B4-BE49-F238E27FC236}">
                <a16:creationId xmlns:a16="http://schemas.microsoft.com/office/drawing/2014/main" xmlns="" id="{BE6C751C-F944-4AE9-84D2-E237D397B4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516" t="17977" b="29213"/>
          <a:stretch/>
        </p:blipFill>
        <p:spPr>
          <a:xfrm>
            <a:off x="307849" y="3931942"/>
            <a:ext cx="3124200" cy="2628551"/>
          </a:xfrm>
          <a:prstGeom prst="rect">
            <a:avLst/>
          </a:prstGeom>
        </p:spPr>
      </p:pic>
      <p:pic>
        <p:nvPicPr>
          <p:cNvPr id="4098" name="Picture 2" descr="https://news-service.uralschool.ru/upload/org996/t173225/images/thumb/Wu8IIDQa0tlpa3QLkscO1732259129.jpg">
            <a:extLst>
              <a:ext uri="{FF2B5EF4-FFF2-40B4-BE49-F238E27FC236}">
                <a16:creationId xmlns:a16="http://schemas.microsoft.com/office/drawing/2014/main" xmlns="" id="{9FF96E5F-27F7-4DB8-8C8B-1D6F8A5240D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727"/>
          <a:stretch/>
        </p:blipFill>
        <p:spPr bwMode="auto">
          <a:xfrm>
            <a:off x="304800" y="1199334"/>
            <a:ext cx="38100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pic">
            <a:extLst>
              <a:ext uri="{FF2B5EF4-FFF2-40B4-BE49-F238E27FC236}">
                <a16:creationId xmlns:a16="http://schemas.microsoft.com/office/drawing/2014/main" xmlns="" id="{5B02FEB2-261F-49E2-A5FF-CCF8A65A376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1009"/>
          <a:stretch/>
        </p:blipFill>
        <p:spPr bwMode="auto">
          <a:xfrm>
            <a:off x="5711952" y="3915124"/>
            <a:ext cx="3124200" cy="262855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pic">
            <a:extLst>
              <a:ext uri="{FF2B5EF4-FFF2-40B4-BE49-F238E27FC236}">
                <a16:creationId xmlns:a16="http://schemas.microsoft.com/office/drawing/2014/main" xmlns="" id="{5677B599-38DA-41D4-8114-33C415B04F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200"/>
          <a:stretch/>
        </p:blipFill>
        <p:spPr bwMode="auto">
          <a:xfrm>
            <a:off x="3276601" y="3989558"/>
            <a:ext cx="25908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202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10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D3B05"/>
      </a:hlink>
      <a:folHlink>
        <a:srgbClr val="D99694"/>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781</TotalTime>
  <Words>265</Words>
  <Application>Microsoft Office PowerPoint</Application>
  <PresentationFormat>Экран (4:3)</PresentationFormat>
  <Paragraphs>54</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Презентация PowerPoint</vt:lpstr>
      <vt:lpstr>Презентация PowerPoint</vt:lpstr>
      <vt:lpstr>Практический семинар «Развитие личностного потенциала учащихся в контексте перехода на обновленные ФГОС 3» Заместитель директора по УР  Кузьмина Т.П.  </vt:lpstr>
      <vt:lpstr>  Личностный потенциал - это комплексная категория, которая включает три основных компонента: способность личности выбирать, делать это свободно и осознанно, ставить цель и достигать ее, а также противостоять давлению, угрозам, чувствовать себя уверенно в нашем меняющемся мире.</vt:lpstr>
      <vt:lpstr>Актуальность</vt:lpstr>
      <vt:lpstr>Цели: Познакомить педагогов с особенностями обновлённых ФГОС. В основе учебного процесса лежит системно-деятельностный подход, делается акцент на развитие личностных и метапредметных универсальных учебных действий (УУД).Освоить методологические подходы к конструированию учебного занятия в соответствии с требованиями обновлённых ФГОС.  Повысить мотивацию педагогов к профессиональному развитию в области организации образовательного процесса в соответствии с требованиями обновлённых ФГОС. </vt:lpstr>
      <vt:lpstr>Презентация PowerPoint</vt:lpstr>
      <vt:lpstr>Форма наставничества «Учитель -Ученик»</vt:lpstr>
      <vt:lpstr>Мероприятия, посвященные празднованию       81-летию Победы и Году Защитника Отечества</vt:lpstr>
      <vt:lpstr>Презентация PowerPoint</vt:lpstr>
      <vt:lpstr>Профориентационная работа</vt:lpstr>
      <vt:lpstr>Психологическое сопровождение</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Ранько Елена</dc:creator>
  <cp:lastModifiedBy>user</cp:lastModifiedBy>
  <cp:revision>76</cp:revision>
  <dcterms:created xsi:type="dcterms:W3CDTF">2018-03-09T15:08:22Z</dcterms:created>
  <dcterms:modified xsi:type="dcterms:W3CDTF">2026-05-18T17:34:47Z</dcterms:modified>
</cp:coreProperties>
</file>