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7" r:id="rId7"/>
    <p:sldId id="262" r:id="rId8"/>
    <p:sldId id="263" r:id="rId9"/>
    <p:sldId id="264" r:id="rId10"/>
    <p:sldId id="265" r:id="rId11"/>
    <p:sldId id="266" r:id="rId12"/>
  </p:sldIdLst>
  <p:sldSz cx="6858000" cy="9906000" type="A4"/>
  <p:notesSz cx="6858000" cy="9144000"/>
  <p:embeddedFontLst>
    <p:embeddedFont>
      <p:font typeface="Calibri Light" panose="020F0302020204030204" pitchFamily="34" charset="0"/>
      <p:regular r:id="rId13"/>
      <p:italic r:id="rId14"/>
    </p:embeddedFont>
    <p:embeddedFont>
      <p:font typeface="Arial Black" panose="020B0A04020102020204" pitchFamily="34" charset="0"/>
      <p:bold r:id="rId15"/>
    </p:embeddedFont>
    <p:embeddedFont>
      <p:font typeface="Tahoma" panose="020B0604030504040204" pitchFamily="34" charset="0"/>
      <p:regular r:id="rId16"/>
      <p:bold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Yu Gothic UI Semibold" panose="020B0700000000000000" pitchFamily="34" charset="-128"/>
      <p:bold r:id="rId22"/>
    </p:embeddedFont>
    <p:embeddedFont>
      <p:font typeface="Bahnschrift Light" panose="020B0502040204020203" pitchFamily="34" charset="0"/>
      <p:regular r:id="rId23"/>
    </p:embeddedFont>
    <p:embeddedFont>
      <p:font typeface="Yu Gothic UI Light" panose="020B0300000000000000" pitchFamily="34" charset="-128"/>
      <p:regular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88D4"/>
    <a:srgbClr val="FF0066"/>
    <a:srgbClr val="006082"/>
    <a:srgbClr val="CAA6FB"/>
    <a:srgbClr val="00A1DA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6" d="100"/>
          <a:sy n="56" d="100"/>
        </p:scale>
        <p:origin x="2544" y="58"/>
      </p:cViewPr>
      <p:guideLst>
        <p:guide orient="horz" pos="897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5D148-0293-4693-ACB4-CC027D8A1EFE}" type="datetimeFigureOut">
              <a:rPr lang="ru-RU" smtClean="0"/>
              <a:t>28.07.2024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1319D-06E0-4D55-90DB-CDD29AFEC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65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5D148-0293-4693-ACB4-CC027D8A1EFE}" type="datetimeFigureOut">
              <a:rPr lang="ru-RU" smtClean="0"/>
              <a:t>28.07.2024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1319D-06E0-4D55-90DB-CDD29AFEC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73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5D148-0293-4693-ACB4-CC027D8A1EFE}" type="datetimeFigureOut">
              <a:rPr lang="ru-RU" smtClean="0"/>
              <a:t>28.07.2024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1319D-06E0-4D55-90DB-CDD29AFEC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438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5D148-0293-4693-ACB4-CC027D8A1EFE}" type="datetimeFigureOut">
              <a:rPr lang="ru-RU" smtClean="0"/>
              <a:t>28.07.2024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1319D-06E0-4D55-90DB-CDD29AFEC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180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5D148-0293-4693-ACB4-CC027D8A1EFE}" type="datetimeFigureOut">
              <a:rPr lang="ru-RU" smtClean="0"/>
              <a:t>28.07.2024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1319D-06E0-4D55-90DB-CDD29AFEC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046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5D148-0293-4693-ACB4-CC027D8A1EFE}" type="datetimeFigureOut">
              <a:rPr lang="ru-RU" smtClean="0"/>
              <a:t>28.07.2024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1319D-06E0-4D55-90DB-CDD29AFEC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215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5D148-0293-4693-ACB4-CC027D8A1EFE}" type="datetimeFigureOut">
              <a:rPr lang="ru-RU" smtClean="0"/>
              <a:t>28.07.2024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1319D-06E0-4D55-90DB-CDD29AFEC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777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5D148-0293-4693-ACB4-CC027D8A1EFE}" type="datetimeFigureOut">
              <a:rPr lang="ru-RU" smtClean="0"/>
              <a:t>28.07.2024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1319D-06E0-4D55-90DB-CDD29AFEC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303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5D148-0293-4693-ACB4-CC027D8A1EFE}" type="datetimeFigureOut">
              <a:rPr lang="ru-RU" smtClean="0"/>
              <a:t>28.07.2024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1319D-06E0-4D55-90DB-CDD29AFEC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861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5D148-0293-4693-ACB4-CC027D8A1EFE}" type="datetimeFigureOut">
              <a:rPr lang="ru-RU" smtClean="0"/>
              <a:t>28.07.2024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1319D-06E0-4D55-90DB-CDD29AFEC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32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5D148-0293-4693-ACB4-CC027D8A1EFE}" type="datetimeFigureOut">
              <a:rPr lang="ru-RU" smtClean="0"/>
              <a:t>28.07.2024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1319D-06E0-4D55-90DB-CDD29AFEC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989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5D148-0293-4693-ACB4-CC027D8A1EFE}" type="datetimeFigureOut">
              <a:rPr lang="ru-RU" smtClean="0"/>
              <a:t>28.07.2024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1319D-06E0-4D55-90DB-CDD29AFEC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846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2" Type="http://schemas.openxmlformats.org/officeDocument/2006/relationships/image" Target="../media/image1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10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5.png"/><Relationship Id="rId1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microsoft.com/office/2007/relationships/hdphoto" Target="../media/hdphoto1.wdp"/><Relationship Id="rId7" Type="http://schemas.openxmlformats.org/officeDocument/2006/relationships/image" Target="../media/image41.jpeg"/><Relationship Id="rId12" Type="http://schemas.openxmlformats.org/officeDocument/2006/relationships/image" Target="../media/image5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55.png"/><Relationship Id="rId5" Type="http://schemas.openxmlformats.org/officeDocument/2006/relationships/image" Target="../media/image39.png"/><Relationship Id="rId10" Type="http://schemas.openxmlformats.org/officeDocument/2006/relationships/image" Target="../media/image54.png"/><Relationship Id="rId4" Type="http://schemas.openxmlformats.org/officeDocument/2006/relationships/image" Target="../media/image25.png"/><Relationship Id="rId9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microsoft.com/office/2007/relationships/hdphoto" Target="../media/hdphoto1.wdp"/><Relationship Id="rId7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5.png"/><Relationship Id="rId9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6.wdp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6.wdp"/><Relationship Id="rId7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10.png"/><Relationship Id="rId4" Type="http://schemas.openxmlformats.org/officeDocument/2006/relationships/image" Target="../media/image2.jpe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6.wdp"/><Relationship Id="rId7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2.jpe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hdphoto" Target="../media/hdphoto1.wdp"/><Relationship Id="rId7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8.png"/><Relationship Id="rId5" Type="http://schemas.microsoft.com/office/2007/relationships/hdphoto" Target="../media/hdphoto1.wdp"/><Relationship Id="rId10" Type="http://schemas.openxmlformats.org/officeDocument/2006/relationships/image" Target="../media/image37.png"/><Relationship Id="rId4" Type="http://schemas.openxmlformats.org/officeDocument/2006/relationships/image" Target="../media/image1.png"/><Relationship Id="rId9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microsoft.com/office/2007/relationships/hdphoto" Target="../media/hdphoto1.wdp"/><Relationship Id="rId7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5.png"/><Relationship Id="rId9" Type="http://schemas.openxmlformats.org/officeDocument/2006/relationships/image" Target="../media/image4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5.png"/><Relationship Id="rId7" Type="http://schemas.openxmlformats.org/officeDocument/2006/relationships/image" Target="../media/image2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image" Target="../media/image46.png"/><Relationship Id="rId9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microsoft.com/office/2007/relationships/hdphoto" Target="../media/hdphoto6.wdp"/><Relationship Id="rId7" Type="http://schemas.openxmlformats.org/officeDocument/2006/relationships/image" Target="../media/image5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2.jpeg"/><Relationship Id="rId9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592" t="13185"/>
          <a:stretch/>
        </p:blipFill>
        <p:spPr>
          <a:xfrm>
            <a:off x="0" y="0"/>
            <a:ext cx="3589362" cy="94903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592" b="17908"/>
          <a:stretch/>
        </p:blipFill>
        <p:spPr>
          <a:xfrm flipH="1">
            <a:off x="3268638" y="931924"/>
            <a:ext cx="3589362" cy="89740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5" t="21766" r="13034" b="19850"/>
          <a:stretch/>
        </p:blipFill>
        <p:spPr>
          <a:xfrm>
            <a:off x="4107973" y="183438"/>
            <a:ext cx="2477070" cy="1222281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72955" y="368490"/>
            <a:ext cx="3528873" cy="1037229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77673" y="563938"/>
            <a:ext cx="3302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ЦЕННОСТИ</a:t>
            </a:r>
            <a:endParaRPr lang="ru-RU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983" y="1673817"/>
            <a:ext cx="395299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РОДИНА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Любовь к своему дому, земле, семье, людям, стране; быть полезным своей стране, желание служить Отечеству тем делом, к которому есть призвание, уважение национальных традиций, истории и культуры своей страны.</a:t>
            </a:r>
            <a:endParaRPr lang="ru-RU" sz="1400" dirty="0">
              <a:latin typeface="Bahnschrift Light" panose="020B0502040204020203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983" y="3252913"/>
            <a:ext cx="39529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СЕМЬЯ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Bahnschrift Light" panose="020B0502040204020203" pitchFamily="34" charset="0"/>
              </a:rPr>
              <a:t>Основа </a:t>
            </a:r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всех основ, исток добра, любви, верности, поддержки, сочувствия, взаимное уважение, сохранение добрых семейных традиций.</a:t>
            </a:r>
            <a:endParaRPr lang="ru-RU" sz="1400" dirty="0">
              <a:latin typeface="Bahnschrift Light" panose="020B0502040204020203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983" y="4493456"/>
            <a:ext cx="395299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КОМАНДА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Содружество, искренность, умение отдавать своё время другому и бескорыстно приходить на помощь, желание добра и блага другому.</a:t>
            </a:r>
            <a:endParaRPr lang="ru-RU" sz="1100" dirty="0">
              <a:latin typeface="Bahnschrift Light" panose="020B0502040204020203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8969" y="5556192"/>
            <a:ext cx="33796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ПРИРОДА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Бережное и ответственное отношение</a:t>
            </a:r>
            <a:r>
              <a:rPr lang="ru-RU" sz="1400" dirty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окружающей среде, природному наследию своей страны.</a:t>
            </a:r>
            <a:endParaRPr lang="ru-RU" sz="1100" dirty="0">
              <a:latin typeface="Bahnschrift Light" panose="020B0502040204020203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08969" y="6536649"/>
            <a:ext cx="327401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ПОЗНАНИЕ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Открытие окружающего мира и</a:t>
            </a:r>
          </a:p>
          <a:p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понимание себя в нём.</a:t>
            </a:r>
            <a:endParaRPr lang="ru-RU" sz="1100" dirty="0">
              <a:latin typeface="Bahnschrift Light" panose="020B0502040204020203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8667" l="2000" r="91889">
                        <a14:foregroundMark x1="91889" y1="27889" x2="91889" y2="27889"/>
                        <a14:foregroundMark x1="5556" y1="37444" x2="5556" y2="37444"/>
                        <a14:foregroundMark x1="2111" y1="35556" x2="2111" y2="35556"/>
                        <a14:foregroundMark x1="58889" y1="85667" x2="58889" y2="85667"/>
                        <a14:foregroundMark x1="48667" y1="85111" x2="48667" y2="85111"/>
                        <a14:foregroundMark x1="35556" y1="94000" x2="35556" y2="94000"/>
                        <a14:foregroundMark x1="36778" y1="97556" x2="36778" y2="97556"/>
                        <a14:foregroundMark x1="38778" y1="98667" x2="38778" y2="9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37" y="5575925"/>
            <a:ext cx="2167507" cy="216750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71111" y1="46375" x2="71111" y2="46375"/>
                        <a14:foregroundMark x1="68778" y1="54500" x2="68778" y2="54500"/>
                        <a14:foregroundMark x1="62222" y1="46875" x2="62222" y2="46875"/>
                        <a14:foregroundMark x1="43778" y1="60375" x2="43778" y2="60375"/>
                        <a14:foregroundMark x1="44222" y1="49250" x2="44222" y2="49250"/>
                        <a14:foregroundMark x1="52111" y1="48500" x2="52111" y2="48500"/>
                        <a14:foregroundMark x1="52889" y1="57500" x2="52889" y2="57500"/>
                        <a14:foregroundMark x1="54222" y1="65625" x2="54222" y2="65625"/>
                        <a14:foregroundMark x1="44222" y1="68000" x2="44222" y2="68000"/>
                        <a14:foregroundMark x1="40000" y1="64250" x2="40000" y2="64250"/>
                        <a14:foregroundMark x1="38111" y1="60000" x2="38111" y2="60000"/>
                        <a14:foregroundMark x1="38111" y1="56125" x2="38111" y2="56125"/>
                        <a14:foregroundMark x1="40222" y1="55000" x2="40222" y2="5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07" y="7095321"/>
            <a:ext cx="1690358" cy="150254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178" y="1483799"/>
            <a:ext cx="3034927" cy="226728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608" b="91674" l="9991" r="89917">
                        <a14:foregroundMark x1="47364" y1="7401" x2="47364" y2="7401"/>
                        <a14:foregroundMark x1="57539" y1="5088" x2="57539" y2="5088"/>
                        <a14:foregroundMark x1="47826" y1="3608" x2="47826" y2="3608"/>
                        <a14:foregroundMark x1="40426" y1="63737" x2="40426" y2="63737"/>
                        <a14:foregroundMark x1="60777" y1="61610" x2="60777" y2="61610"/>
                        <a14:foregroundMark x1="60130" y1="67345" x2="60130" y2="67345"/>
                        <a14:foregroundMark x1="64940" y1="64107" x2="64940" y2="64107"/>
                        <a14:foregroundMark x1="54857" y1="65587" x2="54857" y2="65587"/>
                        <a14:foregroundMark x1="45513" y1="66235" x2="45513" y2="66235"/>
                        <a14:foregroundMark x1="37465" y1="70675" x2="37465" y2="70675"/>
                        <a14:foregroundMark x1="45698" y1="80019" x2="45698" y2="80019"/>
                        <a14:foregroundMark x1="58187" y1="82979" x2="58187" y2="82979"/>
                        <a14:foregroundMark x1="58649" y1="91674" x2="58649" y2="916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685">
            <a:off x="5302589" y="3234958"/>
            <a:ext cx="2155475" cy="215547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222" b="94222" l="2556" r="95889">
                        <a14:foregroundMark x1="56111" y1="6556" x2="56111" y2="6556"/>
                        <a14:foregroundMark x1="51667" y1="3000" x2="51667" y2="3000"/>
                        <a14:foregroundMark x1="51667" y1="2778" x2="51667" y2="2778"/>
                        <a14:foregroundMark x1="93111" y1="15222" x2="93111" y2="15222"/>
                        <a14:foregroundMark x1="6778" y1="27333" x2="6778" y2="27333"/>
                        <a14:foregroundMark x1="2778" y1="27778" x2="2778" y2="27778"/>
                        <a14:foregroundMark x1="95889" y1="41889" x2="95889" y2="41889"/>
                        <a14:foregroundMark x1="44444" y1="94444" x2="44444" y2="94444"/>
                        <a14:foregroundMark x1="95000" y1="18444" x2="95000" y2="18444"/>
                        <a14:foregroundMark x1="95889" y1="18444" x2="95889" y2="18444"/>
                        <a14:foregroundMark x1="51667" y1="2333" x2="51667" y2="2333"/>
                        <a14:foregroundMark x1="3333" y1="37222" x2="3333" y2="37222"/>
                        <a14:foregroundMark x1="2556" y1="37000" x2="2556" y2="3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480" y="4434194"/>
            <a:ext cx="1981200" cy="19812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66" y="2174250"/>
            <a:ext cx="747427" cy="52818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923">
            <a:off x="4913293" y="6870362"/>
            <a:ext cx="1688138" cy="191287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20"/>
          <a:stretch/>
        </p:blipFill>
        <p:spPr>
          <a:xfrm>
            <a:off x="0" y="7838666"/>
            <a:ext cx="6858000" cy="205774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08969" y="7348736"/>
            <a:ext cx="327401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СПОРТ И ЗДОРОВЬЕ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Равнение на чемпионов, ценность</a:t>
            </a:r>
          </a:p>
          <a:p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здорового образа жизни.</a:t>
            </a:r>
            <a:endParaRPr lang="ru-RU" sz="1100" dirty="0">
              <a:latin typeface="Bahnschrift Light" panose="020B0502040204020203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8148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56" t="13185" b="19835"/>
          <a:stretch/>
        </p:blipFill>
        <p:spPr>
          <a:xfrm flipH="1">
            <a:off x="4293667" y="4216355"/>
            <a:ext cx="2579219" cy="56826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56" t="13185"/>
          <a:stretch/>
        </p:blipFill>
        <p:spPr>
          <a:xfrm>
            <a:off x="14748" y="0"/>
            <a:ext cx="2579219" cy="7365451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272955" y="1119116"/>
            <a:ext cx="5718412" cy="8543499"/>
          </a:xfrm>
          <a:prstGeom prst="roundRect">
            <a:avLst>
              <a:gd name="adj" fmla="val 4448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с двумя скругленными противолежащими углами 4"/>
          <p:cNvSpPr/>
          <p:nvPr/>
        </p:nvSpPr>
        <p:spPr>
          <a:xfrm>
            <a:off x="279957" y="219945"/>
            <a:ext cx="4230806" cy="886421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00A1DA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048" y="92637"/>
            <a:ext cx="2003318" cy="933839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341554" y="142544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65182" y="174023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65182" y="2077514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65182" y="2381629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65182" y="269642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65182" y="3018711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65182" y="3326009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65182" y="3633308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65182" y="3948993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65182" y="423792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65182" y="4595427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65182" y="489954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65182" y="521433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65182" y="5536624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65182" y="584392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65182" y="6151221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65182" y="6466906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65182" y="6755838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65182" y="708683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65182" y="7390950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65182" y="7705743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65182" y="802803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65182" y="8335330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65182" y="8642629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65182" y="8958314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365182" y="9247246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473">
            <a:off x="5726083" y="955078"/>
            <a:ext cx="1113183" cy="859137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6" y="770561"/>
            <a:ext cx="1135766" cy="637950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83276" y="4299853"/>
            <a:ext cx="1135766" cy="63795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5" r="48003" b="51111"/>
          <a:stretch/>
        </p:blipFill>
        <p:spPr>
          <a:xfrm>
            <a:off x="5785215" y="3085577"/>
            <a:ext cx="1103329" cy="1207623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96" b="54000"/>
          <a:stretch/>
        </p:blipFill>
        <p:spPr>
          <a:xfrm>
            <a:off x="5586216" y="1874171"/>
            <a:ext cx="1187727" cy="113626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9" t="45556"/>
          <a:stretch/>
        </p:blipFill>
        <p:spPr>
          <a:xfrm flipH="1">
            <a:off x="5644732" y="7170856"/>
            <a:ext cx="1209684" cy="134485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79957" y="285481"/>
            <a:ext cx="4223804" cy="89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РАСПИСАНИЕ УРОКОВ</a:t>
            </a:r>
            <a:endParaRPr lang="ru-RU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34929" y="1178098"/>
            <a:ext cx="494071" cy="8484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4768" y="1088453"/>
            <a:ext cx="2064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9988D4"/>
                </a:solidFill>
                <a:latin typeface="Arial Black" panose="020B0A04020102020204" pitchFamily="34" charset="0"/>
                <a:ea typeface="Yu Gothic UI Light" panose="020B0300000000000000" pitchFamily="34" charset="-128"/>
              </a:rPr>
              <a:t>Понедельник</a:t>
            </a:r>
            <a:r>
              <a:rPr lang="ru-RU" dirty="0" smtClean="0">
                <a:solidFill>
                  <a:srgbClr val="9988D4"/>
                </a:solidFill>
              </a:rPr>
              <a:t> </a:t>
            </a:r>
            <a:endParaRPr lang="ru-RU" dirty="0">
              <a:solidFill>
                <a:srgbClr val="9988D4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622109" y="1059898"/>
            <a:ext cx="2064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9988D4"/>
                </a:solidFill>
                <a:latin typeface="Arial Black" panose="020B0A04020102020204" pitchFamily="34" charset="0"/>
                <a:ea typeface="Yu Gothic UI Light" panose="020B0300000000000000" pitchFamily="34" charset="-128"/>
              </a:rPr>
              <a:t>Вторник</a:t>
            </a:r>
            <a:r>
              <a:rPr lang="ru-RU" dirty="0" smtClean="0">
                <a:solidFill>
                  <a:srgbClr val="9988D4"/>
                </a:solidFill>
              </a:rPr>
              <a:t> </a:t>
            </a:r>
            <a:endParaRPr lang="ru-RU" dirty="0">
              <a:solidFill>
                <a:srgbClr val="9988D4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5182" y="3392875"/>
            <a:ext cx="5506896" cy="441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622542" y="3581008"/>
            <a:ext cx="2064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9988D4"/>
                </a:solidFill>
                <a:latin typeface="Arial Black" panose="020B0A04020102020204" pitchFamily="34" charset="0"/>
                <a:ea typeface="Yu Gothic UI Light" panose="020B0300000000000000" pitchFamily="34" charset="-128"/>
              </a:rPr>
              <a:t>Среда</a:t>
            </a:r>
            <a:endParaRPr lang="ru-RU" dirty="0">
              <a:solidFill>
                <a:srgbClr val="9988D4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642516" y="3610927"/>
            <a:ext cx="2064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9988D4"/>
                </a:solidFill>
                <a:latin typeface="Arial Black" panose="020B0A04020102020204" pitchFamily="34" charset="0"/>
                <a:ea typeface="Yu Gothic UI Light" panose="020B0300000000000000" pitchFamily="34" charset="-128"/>
              </a:rPr>
              <a:t>Четверг</a:t>
            </a:r>
            <a:endParaRPr lang="ru-RU" dirty="0">
              <a:solidFill>
                <a:srgbClr val="9988D4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88028" y="5930367"/>
            <a:ext cx="5506896" cy="441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551981" y="6058648"/>
            <a:ext cx="2064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9988D4"/>
                </a:solidFill>
                <a:latin typeface="Arial Black" panose="020B0A04020102020204" pitchFamily="34" charset="0"/>
                <a:ea typeface="Yu Gothic UI Light" panose="020B0300000000000000" pitchFamily="34" charset="-128"/>
              </a:rPr>
              <a:t>Пятница</a:t>
            </a:r>
            <a:endParaRPr lang="ru-RU" dirty="0">
              <a:solidFill>
                <a:srgbClr val="9988D4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738419" y="6074274"/>
            <a:ext cx="2064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9988D4"/>
                </a:solidFill>
                <a:latin typeface="Arial Black" panose="020B0A04020102020204" pitchFamily="34" charset="0"/>
                <a:ea typeface="Yu Gothic UI Light" panose="020B0300000000000000" pitchFamily="34" charset="-128"/>
              </a:rPr>
              <a:t>Суббота</a:t>
            </a:r>
            <a:endParaRPr lang="ru-RU" dirty="0">
              <a:solidFill>
                <a:srgbClr val="9988D4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41554" y="8523126"/>
            <a:ext cx="5583477" cy="738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5527" flipH="1">
            <a:off x="33482" y="9022435"/>
            <a:ext cx="1113183" cy="8591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24" y="8020536"/>
            <a:ext cx="1834797" cy="17646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4591">
            <a:off x="3555597" y="8683858"/>
            <a:ext cx="1748334" cy="1126856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45" r="50222"/>
          <a:stretch/>
        </p:blipFill>
        <p:spPr>
          <a:xfrm>
            <a:off x="5255675" y="8702883"/>
            <a:ext cx="1231642" cy="1273493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732" y="5533100"/>
            <a:ext cx="1179273" cy="117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01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2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56" t="13185" b="19835"/>
          <a:stretch/>
        </p:blipFill>
        <p:spPr>
          <a:xfrm flipH="1">
            <a:off x="4293667" y="4216355"/>
            <a:ext cx="2579219" cy="56826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56" t="13185"/>
          <a:stretch/>
        </p:blipFill>
        <p:spPr>
          <a:xfrm>
            <a:off x="14748" y="0"/>
            <a:ext cx="2579219" cy="7365451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272955" y="1119116"/>
            <a:ext cx="5718412" cy="8543499"/>
          </a:xfrm>
          <a:prstGeom prst="roundRect">
            <a:avLst>
              <a:gd name="adj" fmla="val 4448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с двумя скругленными противолежащими углами 4"/>
          <p:cNvSpPr/>
          <p:nvPr/>
        </p:nvSpPr>
        <p:spPr>
          <a:xfrm>
            <a:off x="272955" y="177421"/>
            <a:ext cx="4230806" cy="886421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006082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048" y="92637"/>
            <a:ext cx="2003318" cy="933839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341554" y="142544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65182" y="174023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65182" y="2033269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65182" y="2375699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65182" y="266692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65182" y="2990977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65182" y="3267016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65182" y="3559567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65182" y="3875251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78713" y="421635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78713" y="4492188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65182" y="4796303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65182" y="5096348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65182" y="539086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65182" y="5711186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65182" y="601848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65182" y="631942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65182" y="662310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78713" y="6924603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78713" y="7206359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78713" y="7514013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65182" y="811652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65182" y="8394323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65182" y="8703503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65182" y="8997866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365182" y="9340249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473">
            <a:off x="5726083" y="955078"/>
            <a:ext cx="1113183" cy="859137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5527" flipH="1">
            <a:off x="33482" y="9022435"/>
            <a:ext cx="1113183" cy="859137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83276" y="4299853"/>
            <a:ext cx="1135766" cy="63795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5" r="48003" b="51111"/>
          <a:stretch/>
        </p:blipFill>
        <p:spPr>
          <a:xfrm>
            <a:off x="5785215" y="3085577"/>
            <a:ext cx="1103329" cy="1207623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45" r="50222"/>
          <a:stretch/>
        </p:blipFill>
        <p:spPr>
          <a:xfrm>
            <a:off x="5535338" y="8703503"/>
            <a:ext cx="1231642" cy="1273493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96" b="54000"/>
          <a:stretch/>
        </p:blipFill>
        <p:spPr>
          <a:xfrm>
            <a:off x="5586216" y="1874171"/>
            <a:ext cx="1187727" cy="113626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9" t="45556"/>
          <a:stretch/>
        </p:blipFill>
        <p:spPr>
          <a:xfrm flipH="1">
            <a:off x="5644732" y="7170856"/>
            <a:ext cx="1209684" cy="1344852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-98092" y="271149"/>
            <a:ext cx="4879954" cy="892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СПИСОК </a:t>
            </a:r>
          </a:p>
          <a:p>
            <a:pPr algn="ctr">
              <a:lnSpc>
                <a:spcPct val="70000"/>
              </a:lnSpc>
            </a:pPr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КЛАССА</a:t>
            </a:r>
            <a:endParaRPr lang="ru-RU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554" y="1119116"/>
            <a:ext cx="800218" cy="8623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6/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7/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8/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9/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10/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11/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12/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13/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14/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15/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16/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17/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18/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19/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20/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21/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22/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23/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24/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25/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26/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27/</a:t>
            </a:r>
          </a:p>
          <a:p>
            <a:pPr>
              <a:lnSpc>
                <a:spcPct val="110000"/>
              </a:lnSpc>
            </a:pPr>
            <a:endParaRPr lang="ru-RU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378713" y="783756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320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56297" y="2046432"/>
            <a:ext cx="4101703" cy="9906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" y="0"/>
            <a:ext cx="4101703" cy="990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5" t="21766" r="13034" b="19850"/>
          <a:stretch/>
        </p:blipFill>
        <p:spPr>
          <a:xfrm>
            <a:off x="4107973" y="183438"/>
            <a:ext cx="2477070" cy="1222281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72955" y="368490"/>
            <a:ext cx="3528873" cy="1037229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CAA6FB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72955" y="563938"/>
            <a:ext cx="3507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МИССИИ</a:t>
            </a:r>
            <a:endParaRPr lang="ru-RU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4"/>
          <p:cNvSpPr/>
          <p:nvPr/>
        </p:nvSpPr>
        <p:spPr>
          <a:xfrm>
            <a:off x="2400301" y="2012109"/>
            <a:ext cx="3884870" cy="1037229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с двумя скругленными противолежащими углами 4"/>
          <p:cNvSpPr/>
          <p:nvPr/>
        </p:nvSpPr>
        <p:spPr>
          <a:xfrm>
            <a:off x="292684" y="3164820"/>
            <a:ext cx="4033829" cy="1037229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00B0F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с двумя скругленными противолежащими углами 4"/>
          <p:cNvSpPr/>
          <p:nvPr/>
        </p:nvSpPr>
        <p:spPr>
          <a:xfrm>
            <a:off x="2400302" y="4324147"/>
            <a:ext cx="4184742" cy="1037229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FF3399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400301" y="2185891"/>
            <a:ext cx="3884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ВОСПИТАНИЕ ДОСТОЙНЫХ ГРАЖДАН ОТЕЧЕСТВА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2254" y="3221769"/>
            <a:ext cx="4320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РАСКРЫТИЕ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СПОСОБНОСТЕЙ И ТАЛАНТОВ КАЖДОГО РЕБЁНКА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28331" y="4396317"/>
            <a:ext cx="4184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СОЗДАНИЕ АТМОСФЕРЫ ДРУЖБЫ, ТВОРЧЕСТВА И ДОВЕРИЯ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Прямоугольник с двумя скругленными противолежащими углами 4"/>
          <p:cNvSpPr/>
          <p:nvPr/>
        </p:nvSpPr>
        <p:spPr>
          <a:xfrm>
            <a:off x="3223405" y="5433546"/>
            <a:ext cx="3528873" cy="1348254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CAA6FB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03" y="4288175"/>
            <a:ext cx="1700497" cy="180252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31" y="6059656"/>
            <a:ext cx="1765240" cy="1964789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244212" y="5466898"/>
            <a:ext cx="353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ПРОЕКТ «ОРЛЯТА РОССИИ»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latin typeface="Bahnschrift Light" panose="020B0502040204020203" pitchFamily="34" charset="0"/>
              </a:rPr>
              <a:t>Создаёт пространство развития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latin typeface="Bahnschrift Light" panose="020B0502040204020203" pitchFamily="34" charset="0"/>
              </a:rPr>
              <a:t>Формирует личность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latin typeface="Bahnschrift Light" panose="020B0502040204020203" pitchFamily="34" charset="0"/>
              </a:rPr>
              <a:t>Учит верить в себя и свои силы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latin typeface="Bahnschrift Light" panose="020B0502040204020203" pitchFamily="34" charset="0"/>
              </a:rPr>
              <a:t>Готовит к жизни в обществе</a:t>
            </a:r>
            <a:endParaRPr lang="ru-RU" sz="1600" dirty="0">
              <a:solidFill>
                <a:schemeClr val="accent5">
                  <a:lumMod val="75000"/>
                </a:schemeClr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279" y="6002089"/>
            <a:ext cx="2903514" cy="2471787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173" y="2516289"/>
            <a:ext cx="2756297" cy="2058235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1981" y="1416856"/>
            <a:ext cx="2756297" cy="205823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80636" y="6868028"/>
            <a:ext cx="1958349" cy="1958349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217" y="6712087"/>
            <a:ext cx="2809248" cy="20977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20"/>
          <a:stretch/>
        </p:blipFill>
        <p:spPr>
          <a:xfrm>
            <a:off x="0" y="7838666"/>
            <a:ext cx="6858000" cy="205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014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56297" y="2046432"/>
            <a:ext cx="4101703" cy="9906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" y="0"/>
            <a:ext cx="4101703" cy="990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5" t="21766" r="13034" b="19850"/>
          <a:stretch/>
        </p:blipFill>
        <p:spPr>
          <a:xfrm>
            <a:off x="4107973" y="183438"/>
            <a:ext cx="2477070" cy="1222281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72955" y="368490"/>
            <a:ext cx="3528873" cy="1037229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00B0F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72955" y="563938"/>
            <a:ext cx="3507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ТРАДИЦИИ</a:t>
            </a:r>
            <a:endParaRPr lang="ru-RU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89660" y="1716364"/>
            <a:ext cx="576834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006082"/>
                </a:solidFill>
                <a:latin typeface="Arial Black" panose="020B0A04020102020204" pitchFamily="34" charset="0"/>
              </a:rPr>
              <a:t>ТРАДИЦИЯ ДОБРОГО ОТНОШЕНИЯ </a:t>
            </a:r>
          </a:p>
          <a:p>
            <a:pPr algn="r"/>
            <a:r>
              <a:rPr lang="ru-RU" sz="1400" dirty="0" smtClean="0">
                <a:solidFill>
                  <a:srgbClr val="006082"/>
                </a:solidFill>
                <a:latin typeface="Bahnschrift Light" panose="020B0502040204020203" pitchFamily="34" charset="0"/>
              </a:rPr>
              <a:t>К ЛЮДЯМ</a:t>
            </a:r>
          </a:p>
          <a:p>
            <a:pPr algn="r"/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Орлята по-доброму относятся ко всем людям. Они несут радость другим, совершают множество добрых дел и поступков, всегда приветствуют всех, с кем встречаются, никогда не проходят мимо человека, которому необходима помощь, стараются </a:t>
            </a:r>
          </a:p>
          <a:p>
            <a:pPr algn="r"/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понять другого, принять его таким, какой он есть.</a:t>
            </a:r>
            <a:endParaRPr lang="ru-RU" sz="1400" dirty="0">
              <a:latin typeface="Bahnschrift Light" panose="020B0502040204020203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35618" y="1422380"/>
            <a:ext cx="1616901" cy="1616901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72031" y="3389941"/>
            <a:ext cx="648596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006082"/>
                </a:solidFill>
                <a:latin typeface="Arial Black" panose="020B0A04020102020204" pitchFamily="34" charset="0"/>
              </a:rPr>
              <a:t>ТРАДИЦИЯ ДОБРОГО ОТНОШЕНИЯ </a:t>
            </a:r>
          </a:p>
          <a:p>
            <a:pPr algn="r"/>
            <a:r>
              <a:rPr lang="ru-RU" dirty="0" smtClean="0">
                <a:solidFill>
                  <a:srgbClr val="006082"/>
                </a:solidFill>
                <a:latin typeface="Arial Black" panose="020B0A04020102020204" pitchFamily="34" charset="0"/>
              </a:rPr>
              <a:t>К ПЕСНЕ</a:t>
            </a:r>
          </a:p>
          <a:p>
            <a:pPr algn="r"/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Орлята любят и умеют петь, слушать музыкальные произведения. Они уважительно и бережно относятся к песне, знают авторов музыки и слов, не перекрикивают друг друга во время совместного исполнения и не начинают петь, если не знают слов.</a:t>
            </a:r>
            <a:endParaRPr lang="ru-RU" sz="1400" dirty="0">
              <a:latin typeface="Bahnschrift Light" panose="020B0502040204020203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9151" y="6143673"/>
            <a:ext cx="63958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6082"/>
                </a:solidFill>
                <a:latin typeface="Arial Black" panose="020B0A04020102020204" pitchFamily="34" charset="0"/>
              </a:rPr>
              <a:t>ТРАДИЦИЯ ОРЛЯТСКОГО КРУГА</a:t>
            </a:r>
          </a:p>
          <a:p>
            <a:r>
              <a:rPr lang="ru-RU" sz="1400" dirty="0" err="1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Орлятский</a:t>
            </a:r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круг символизирует единение и поддержку. Орлята встают в круг, положив правую руку на плечо соседу справа, а левую – на пояс соседа слева и, легонько покачиваясь, поют песни. В таком кругу забываются все споры и разногласия: ведь ты чувствуешь рядом плечо своего друга.</a:t>
            </a:r>
            <a:endParaRPr lang="ru-RU" sz="1400" dirty="0">
              <a:latin typeface="Bahnschrift Light" panose="020B0502040204020203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3" y="2046432"/>
            <a:ext cx="2109338" cy="19211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359" y="7294853"/>
            <a:ext cx="1161767" cy="154099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9540">
            <a:off x="4934504" y="7160889"/>
            <a:ext cx="2369619" cy="1769487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0089">
            <a:off x="1163229" y="7268852"/>
            <a:ext cx="1787785" cy="13350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20"/>
          <a:stretch/>
        </p:blipFill>
        <p:spPr>
          <a:xfrm>
            <a:off x="0" y="7838666"/>
            <a:ext cx="6858000" cy="205774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579" y="4840971"/>
            <a:ext cx="1942728" cy="194272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89151" y="4775756"/>
            <a:ext cx="63030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6082"/>
                </a:solidFill>
                <a:latin typeface="Arial Black" panose="020B0A04020102020204" pitchFamily="34" charset="0"/>
              </a:rPr>
              <a:t>ТРАДИЦИЯ ПОСВЯЩЕНИЯ</a:t>
            </a:r>
          </a:p>
          <a:p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Орлята России посвящают ребят, готовых взять на себя ответственность быть лучшими гражданами своей страны и достойных носить это гордое звание. Церемония посвящения символизирует единство большой </a:t>
            </a:r>
            <a:r>
              <a:rPr lang="ru-RU" sz="1400" dirty="0" err="1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орлятской</a:t>
            </a:r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семьи, ценность каждого члена команды Орлят, принятие ответственности за себя, за друзей, за свой класс.</a:t>
            </a:r>
            <a:endParaRPr lang="ru-RU" sz="1400" dirty="0">
              <a:latin typeface="Bahnschrift Light" panose="020B0502040204020203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843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56297" y="2046432"/>
            <a:ext cx="4101703" cy="9906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" y="0"/>
            <a:ext cx="4101703" cy="990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5" t="21766" r="13034" b="19850"/>
          <a:stretch/>
        </p:blipFill>
        <p:spPr>
          <a:xfrm>
            <a:off x="4107973" y="183438"/>
            <a:ext cx="2477070" cy="1222281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72955" y="368490"/>
            <a:ext cx="3528873" cy="1037229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7030A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2955" y="563938"/>
            <a:ext cx="3507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ЗАКОНЫ</a:t>
            </a:r>
            <a:endParaRPr lang="ru-RU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7462" y="1493977"/>
            <a:ext cx="673053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ОРЛЯТА ГОРДЯТСЯ СВОЕЙ РОДИНОЙ</a:t>
            </a:r>
          </a:p>
          <a:p>
            <a:pPr algn="r"/>
            <a:r>
              <a:rPr lang="ru-RU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значит: </a:t>
            </a:r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уважать прошлое, хранить историческое наследие своего Отечества, знать историю своей страны, родного края и государственные символы России, ценить и беречь свою родную землю, её богатства, быть верным своей стране, быть готовым её защищать.</a:t>
            </a:r>
            <a:endParaRPr lang="ru-RU" sz="1600" dirty="0">
              <a:latin typeface="Bahnschrift Light" panose="020B0502040204020203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90979" y="7176069"/>
            <a:ext cx="1616901" cy="1616901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72955" y="5917199"/>
            <a:ext cx="614237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ОРЛЯТА ВСЕГДА СТРЕМЯТСЯ УЧИТЬСЯ НОВОМУ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значит:</a:t>
            </a:r>
          </a:p>
          <a:p>
            <a:r>
              <a:rPr lang="ru-RU" sz="1400" dirty="0" smtClean="0">
                <a:latin typeface="Bahnschrift Light" panose="020B0502040204020203" pitchFamily="34" charset="0"/>
              </a:rPr>
              <a:t>изучать этот удивительный мир, приобретать новые знания обо всём, что нас окружает, совершать открытия, быть любознательным.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9540">
            <a:off x="-531943" y="4278402"/>
            <a:ext cx="2369619" cy="1769487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10089">
            <a:off x="5496872" y="2800818"/>
            <a:ext cx="1787785" cy="13350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20"/>
          <a:stretch/>
        </p:blipFill>
        <p:spPr>
          <a:xfrm>
            <a:off x="0" y="7838666"/>
            <a:ext cx="6858000" cy="205774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084" y="5965311"/>
            <a:ext cx="1700171" cy="1700171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16548" y="4409094"/>
            <a:ext cx="614237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ОРЛЯТА УВАЖАЮТ СТАРШИХ И ЗАБОТЯТСЯ О МЛАДШИХ</a:t>
            </a:r>
          </a:p>
          <a:p>
            <a:pPr algn="r"/>
            <a:r>
              <a:rPr lang="ru-RU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значит: </a:t>
            </a:r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заботливо, уважительно, бережно, с любовью и чуткостью относиться к старшим и младшим, прислушиваться к советам старших, выражать внимание и любовь к бабушке и дедушке; советовать и помогать младшим, не давать никому их обижать.</a:t>
            </a:r>
            <a:endParaRPr lang="ru-RU" sz="1400" dirty="0">
              <a:latin typeface="Bahnschrift Light" panose="020B0502040204020203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6548" y="7115985"/>
            <a:ext cx="614237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ОРЛЯТА ДЕРЖАТ СЛОВО</a:t>
            </a:r>
          </a:p>
          <a:p>
            <a:pPr algn="r"/>
            <a:r>
              <a:rPr lang="ru-RU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значит:</a:t>
            </a:r>
          </a:p>
          <a:p>
            <a:pPr algn="r"/>
            <a:r>
              <a:rPr lang="ru-RU" sz="1400" dirty="0" smtClean="0">
                <a:latin typeface="Bahnschrift Light" panose="020B0502040204020203" pitchFamily="34" charset="0"/>
              </a:rPr>
              <a:t>выполнять обещания, не нарушать данное кому-то слово, быть надёжным и честным человеком, на которого можно положиться в любых ситуациях.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72955" y="2680533"/>
            <a:ext cx="6485969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ОРЛЯТА ДРУЖНО, ВМЕСТЕ И СООБЩА ДЕЛАЮТ ДОБРЫЕ ДЕЛА 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Это значит: </a:t>
            </a:r>
            <a:r>
              <a:rPr lang="ru-RU" sz="1400" dirty="0" smtClean="0">
                <a:latin typeface="Bahnschrift Light" panose="020B0502040204020203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помогать людям, которые особо в этом нуждаются, совершать добрые поступки совершенно бескорыстно, любить своих близких и родных людей, заботиться о них, быть готовым прийти на выручку окружающим людям, оказавшимся в трудной ситуации. Когда делаешь добрые дела, жизнь вокруг становится светлее и радостнее!</a:t>
            </a:r>
            <a:endParaRPr lang="ru-RU" sz="1400" dirty="0">
              <a:latin typeface="Bahnschrift Light" panose="020B0502040204020203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574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2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56" t="13185" b="19835"/>
          <a:stretch/>
        </p:blipFill>
        <p:spPr>
          <a:xfrm flipH="1">
            <a:off x="4293667" y="4216355"/>
            <a:ext cx="2579219" cy="56826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56" t="13185"/>
          <a:stretch/>
        </p:blipFill>
        <p:spPr>
          <a:xfrm>
            <a:off x="14748" y="0"/>
            <a:ext cx="2579219" cy="7365451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272955" y="1119116"/>
            <a:ext cx="5718412" cy="8543499"/>
          </a:xfrm>
          <a:prstGeom prst="roundRect">
            <a:avLst>
              <a:gd name="adj" fmla="val 4448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с двумя скругленными противолежащими углами 4"/>
          <p:cNvSpPr/>
          <p:nvPr/>
        </p:nvSpPr>
        <p:spPr>
          <a:xfrm>
            <a:off x="272955" y="177421"/>
            <a:ext cx="4230806" cy="764275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CAA6FB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2955" y="236390"/>
            <a:ext cx="4304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ИНФОРМАЦИЯ</a:t>
            </a:r>
            <a:endParaRPr lang="ru-RU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048" y="92637"/>
            <a:ext cx="2003318" cy="9338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851" y="8710166"/>
            <a:ext cx="1003552" cy="952449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341554" y="142544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65182" y="174023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65182" y="2077514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65182" y="2381629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65182" y="269642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65182" y="3018711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65182" y="3326009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65182" y="3633308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65182" y="3948993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65182" y="423792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65182" y="4595427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65182" y="489954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65182" y="521433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65182" y="5536624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65182" y="584392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65182" y="6151221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65182" y="6466906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65182" y="6755838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65182" y="708683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65182" y="7390950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65182" y="7705743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65182" y="802803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65182" y="8335330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65182" y="8642629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65182" y="8958314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365182" y="9247246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3660">
            <a:off x="5282300" y="1129201"/>
            <a:ext cx="1407387" cy="10649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5659">
            <a:off x="5443764" y="2750826"/>
            <a:ext cx="1318385" cy="8606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0290">
            <a:off x="5366127" y="4249970"/>
            <a:ext cx="1649294" cy="7696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0206" flipH="1">
            <a:off x="5634259" y="5388818"/>
            <a:ext cx="1026416" cy="13298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568" y="7323113"/>
            <a:ext cx="1199798" cy="109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971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2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Рисунок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78732"/>
            <a:ext cx="6858000" cy="5845483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865"/>
            <a:ext cx="6858000" cy="337340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56" t="13185" b="19835"/>
          <a:stretch/>
        </p:blipFill>
        <p:spPr>
          <a:xfrm flipH="1">
            <a:off x="4293667" y="4216355"/>
            <a:ext cx="2579219" cy="56826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56" t="13185"/>
          <a:stretch/>
        </p:blipFill>
        <p:spPr>
          <a:xfrm>
            <a:off x="14748" y="0"/>
            <a:ext cx="2579219" cy="7365451"/>
          </a:xfrm>
          <a:prstGeom prst="rect">
            <a:avLst/>
          </a:prstGeom>
        </p:spPr>
      </p:pic>
      <p:sp>
        <p:nvSpPr>
          <p:cNvPr id="2" name="Прямоугольник с двумя усеченными противолежащими углами 1"/>
          <p:cNvSpPr/>
          <p:nvPr/>
        </p:nvSpPr>
        <p:spPr>
          <a:xfrm>
            <a:off x="291186" y="1233324"/>
            <a:ext cx="5718412" cy="1910687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с двумя скругленными противолежащими углами 4"/>
          <p:cNvSpPr/>
          <p:nvPr/>
        </p:nvSpPr>
        <p:spPr>
          <a:xfrm>
            <a:off x="272955" y="177421"/>
            <a:ext cx="4230806" cy="764275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CAA6FB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2955" y="236390"/>
            <a:ext cx="4304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ГИМН ОРЛЯТ</a:t>
            </a:r>
            <a:endParaRPr lang="ru-RU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048" y="92637"/>
            <a:ext cx="2003318" cy="933839"/>
          </a:xfrm>
          <a:prstGeom prst="rect">
            <a:avLst/>
          </a:prstGeom>
        </p:spPr>
      </p:pic>
      <p:sp>
        <p:nvSpPr>
          <p:cNvPr id="41" name="Прямоугольник с двумя усеченными противолежащими углами 40"/>
          <p:cNvSpPr/>
          <p:nvPr/>
        </p:nvSpPr>
        <p:spPr>
          <a:xfrm>
            <a:off x="878036" y="3288173"/>
            <a:ext cx="5718412" cy="1910687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с двумя усеченными противолежащими углами 41"/>
          <p:cNvSpPr/>
          <p:nvPr/>
        </p:nvSpPr>
        <p:spPr>
          <a:xfrm>
            <a:off x="291186" y="5343022"/>
            <a:ext cx="5718412" cy="1910687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с двумя усеченными противолежащими углами 42"/>
          <p:cNvSpPr/>
          <p:nvPr/>
        </p:nvSpPr>
        <p:spPr>
          <a:xfrm>
            <a:off x="878036" y="7365451"/>
            <a:ext cx="5718412" cy="1910687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495902" y="1351511"/>
            <a:ext cx="53089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B0F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Орлята России нас выбрало время!</a:t>
            </a:r>
            <a:r>
              <a:rPr lang="ru-RU" sz="2000" dirty="0">
                <a:solidFill>
                  <a:srgbClr val="00B0F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00B0F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00B0F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Мы-дружба и сила, мы-гордое племя!</a:t>
            </a:r>
            <a:r>
              <a:rPr lang="ru-RU" sz="2000" dirty="0">
                <a:solidFill>
                  <a:srgbClr val="00B0F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00B0F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00B0F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Взмах тысячи крыльев в порыве едином</a:t>
            </a:r>
            <a:r>
              <a:rPr lang="ru-RU" sz="2000" dirty="0">
                <a:solidFill>
                  <a:srgbClr val="00B0F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00B0F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00B0F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Дороги откроет к высотам орлиным....</a:t>
            </a:r>
            <a:r>
              <a:rPr lang="ru-RU" sz="2000" dirty="0">
                <a:solidFill>
                  <a:srgbClr val="00B0F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00B0F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00B0F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Орлята России!</a:t>
            </a:r>
            <a:endParaRPr lang="ru-RU" sz="2000" dirty="0">
              <a:solidFill>
                <a:srgbClr val="00B0F0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82752" y="3397837"/>
            <a:ext cx="53089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Орлята России, мы-лидеры детства,</a:t>
            </a: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Мы-юность и сила великой страны!</a:t>
            </a: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Традициям славным любимой Отчизны</a:t>
            </a: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В полете стремительном будем верны.</a:t>
            </a: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Орлята России, Орлята России....</a:t>
            </a:r>
            <a:endParaRPr lang="ru-RU" sz="2000" dirty="0">
              <a:solidFill>
                <a:srgbClr val="FF0066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5901" y="5315912"/>
            <a:ext cx="53089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Мы к вызовам жизни</a:t>
            </a:r>
            <a: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Должны быть готовы.</a:t>
            </a:r>
            <a: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И Родине нашей мы станем опорой.</a:t>
            </a:r>
            <a: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Мы в школе и спорте единой командой</a:t>
            </a:r>
            <a: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Добьемся успеха, мы знаем-так надо!</a:t>
            </a:r>
            <a: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00B050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Орлята России, Орлята России!</a:t>
            </a:r>
            <a:endParaRPr lang="ru-RU" sz="2000" dirty="0">
              <a:solidFill>
                <a:srgbClr val="00B050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82752" y="7491127"/>
            <a:ext cx="53089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Орлята России, мы-лидеры детства,</a:t>
            </a: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Мы-юность и сила великой страны!</a:t>
            </a: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Традициям славным любимой Отчизны</a:t>
            </a: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В полете стремительном будем верны.</a:t>
            </a: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/>
            </a:r>
            <a:b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</a:br>
            <a:r>
              <a:rPr lang="ru-RU" sz="2000" dirty="0">
                <a:solidFill>
                  <a:srgbClr val="FF0066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Орлята России, Орлята России...</a:t>
            </a:r>
            <a:endParaRPr lang="ru-RU" sz="2000" dirty="0">
              <a:solidFill>
                <a:srgbClr val="FF0066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48" name="Прямоугольник с двумя усеченными противолежащими углами 47"/>
          <p:cNvSpPr/>
          <p:nvPr/>
        </p:nvSpPr>
        <p:spPr>
          <a:xfrm>
            <a:off x="272955" y="9386685"/>
            <a:ext cx="6323493" cy="452801"/>
          </a:xfrm>
          <a:prstGeom prst="snip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378726" y="9386685"/>
            <a:ext cx="6100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>
                <a:solidFill>
                  <a:srgbClr val="9988D4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Орлятское</a:t>
            </a:r>
            <a:r>
              <a:rPr lang="ru-RU" sz="2400" dirty="0">
                <a:solidFill>
                  <a:srgbClr val="9988D4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 племя, пришло наше </a:t>
            </a:r>
            <a:r>
              <a:rPr lang="ru-RU" sz="2400" dirty="0" smtClean="0">
                <a:solidFill>
                  <a:srgbClr val="9988D4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время!</a:t>
            </a:r>
            <a:endParaRPr lang="ru-RU" sz="2400" dirty="0">
              <a:solidFill>
                <a:srgbClr val="9988D4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495900" y="930411"/>
            <a:ext cx="1455729" cy="461665"/>
            <a:chOff x="495900" y="930411"/>
            <a:chExt cx="1455729" cy="461665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495900" y="1008396"/>
              <a:ext cx="1455729" cy="341919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23262" y="930411"/>
              <a:ext cx="12010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Куплет </a:t>
              </a:r>
              <a:endParaRPr lang="ru-RU" sz="24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1260221" y="3021664"/>
            <a:ext cx="1455731" cy="461665"/>
            <a:chOff x="495898" y="930411"/>
            <a:chExt cx="1455731" cy="461665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495900" y="1008396"/>
              <a:ext cx="1455729" cy="341919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95898" y="930411"/>
              <a:ext cx="14557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bg1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Припев </a:t>
              </a:r>
              <a:endParaRPr lang="ru-RU" sz="24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576492" y="4944043"/>
            <a:ext cx="1455729" cy="461665"/>
            <a:chOff x="495900" y="930411"/>
            <a:chExt cx="1455729" cy="461665"/>
          </a:xfrm>
        </p:grpSpPr>
        <p:sp>
          <p:nvSpPr>
            <p:cNvPr id="56" name="Прямоугольник 55"/>
            <p:cNvSpPr/>
            <p:nvPr/>
          </p:nvSpPr>
          <p:spPr>
            <a:xfrm>
              <a:off x="495900" y="1008396"/>
              <a:ext cx="1455729" cy="341919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23262" y="930411"/>
              <a:ext cx="12010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Куплет </a:t>
              </a:r>
              <a:endParaRPr lang="ru-RU" sz="24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1132859" y="7083958"/>
            <a:ext cx="1455729" cy="461665"/>
            <a:chOff x="495900" y="930411"/>
            <a:chExt cx="1455729" cy="461665"/>
          </a:xfrm>
        </p:grpSpPr>
        <p:sp>
          <p:nvSpPr>
            <p:cNvPr id="59" name="Прямоугольник 58"/>
            <p:cNvSpPr/>
            <p:nvPr/>
          </p:nvSpPr>
          <p:spPr>
            <a:xfrm>
              <a:off x="495900" y="1008396"/>
              <a:ext cx="1455729" cy="341919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95900" y="930411"/>
              <a:ext cx="14557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bg1"/>
                  </a:solidFill>
                  <a:latin typeface="Yu Gothic UI Semibold" panose="020B0700000000000000" pitchFamily="34" charset="-128"/>
                  <a:ea typeface="Yu Gothic UI Semibold" panose="020B0700000000000000" pitchFamily="34" charset="-128"/>
                </a:rPr>
                <a:t>Припев</a:t>
              </a:r>
              <a:endParaRPr lang="ru-RU" sz="2400" dirty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endParaRPr>
            </a:p>
          </p:txBody>
        </p:sp>
      </p:grpSp>
      <p:pic>
        <p:nvPicPr>
          <p:cNvPr id="61" name="Рисунок 6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53048" y="4355665"/>
            <a:ext cx="1598237" cy="1979150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458" y="2505985"/>
            <a:ext cx="1821975" cy="1821975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7" y="3211073"/>
            <a:ext cx="1082752" cy="1153654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6" y="8112454"/>
            <a:ext cx="1310445" cy="1233129"/>
          </a:xfrm>
          <a:prstGeom prst="rect">
            <a:avLst/>
          </a:prstGeom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647" y="6906359"/>
            <a:ext cx="1507517" cy="142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713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2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56" t="13185" b="19835"/>
          <a:stretch/>
        </p:blipFill>
        <p:spPr>
          <a:xfrm flipH="1">
            <a:off x="4293667" y="4216355"/>
            <a:ext cx="2579219" cy="56826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56" t="13185"/>
          <a:stretch/>
        </p:blipFill>
        <p:spPr>
          <a:xfrm>
            <a:off x="14748" y="0"/>
            <a:ext cx="2579219" cy="7365451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272955" y="1119116"/>
            <a:ext cx="5718412" cy="8543499"/>
          </a:xfrm>
          <a:prstGeom prst="roundRect">
            <a:avLst>
              <a:gd name="adj" fmla="val 4448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с двумя скругленными противолежащими углами 4"/>
          <p:cNvSpPr/>
          <p:nvPr/>
        </p:nvSpPr>
        <p:spPr>
          <a:xfrm>
            <a:off x="272955" y="177421"/>
            <a:ext cx="4230806" cy="764275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00A1DA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048" y="92637"/>
            <a:ext cx="2003318" cy="933839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341554" y="142544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65182" y="174023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65182" y="2077514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65182" y="2381629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65182" y="269642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65182" y="3018711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65182" y="3326009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65182" y="3633308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65182" y="3948993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65182" y="423792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65182" y="4595427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65182" y="489954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65182" y="521433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65182" y="5536624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65182" y="584392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365182" y="6151221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65182" y="6466906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65182" y="6755838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65182" y="7086835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65182" y="7390950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65182" y="7705743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65182" y="8028032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65182" y="8335330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65182" y="8642629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65182" y="8958314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365182" y="9247246"/>
            <a:ext cx="5506896" cy="0"/>
          </a:xfrm>
          <a:prstGeom prst="line">
            <a:avLst/>
          </a:prstGeom>
          <a:ln w="28575">
            <a:solidFill>
              <a:srgbClr val="CAA6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473">
            <a:off x="5726083" y="955078"/>
            <a:ext cx="1113183" cy="859137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5527" flipH="1">
            <a:off x="33482" y="9022435"/>
            <a:ext cx="1113183" cy="859137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6" y="770561"/>
            <a:ext cx="1135766" cy="637950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83276" y="4299853"/>
            <a:ext cx="1135766" cy="63795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5" r="48003" b="51111"/>
          <a:stretch/>
        </p:blipFill>
        <p:spPr>
          <a:xfrm>
            <a:off x="5785215" y="3085577"/>
            <a:ext cx="1103329" cy="1207623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45" r="50222"/>
          <a:stretch/>
        </p:blipFill>
        <p:spPr>
          <a:xfrm>
            <a:off x="5535338" y="8703503"/>
            <a:ext cx="1231642" cy="1273493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96" b="54000"/>
          <a:stretch/>
        </p:blipFill>
        <p:spPr>
          <a:xfrm>
            <a:off x="5586216" y="1874171"/>
            <a:ext cx="1187727" cy="113626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9" t="45556"/>
          <a:stretch/>
        </p:blipFill>
        <p:spPr>
          <a:xfrm flipH="1">
            <a:off x="5644732" y="7170856"/>
            <a:ext cx="1209684" cy="134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376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2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Рисунок 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422" y="8671825"/>
            <a:ext cx="1902542" cy="1268758"/>
          </a:xfrm>
          <a:prstGeom prst="rect">
            <a:avLst/>
          </a:prstGeom>
        </p:spPr>
      </p:pic>
      <p:pic>
        <p:nvPicPr>
          <p:cNvPr id="95" name="Рисунок 9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605" y="8690935"/>
            <a:ext cx="1902542" cy="1268758"/>
          </a:xfrm>
          <a:prstGeom prst="rect">
            <a:avLst/>
          </a:prstGeom>
        </p:spPr>
      </p:pic>
      <p:pic>
        <p:nvPicPr>
          <p:cNvPr id="96" name="Рисунок 9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87" y="8690935"/>
            <a:ext cx="1902542" cy="1268758"/>
          </a:xfrm>
          <a:prstGeom prst="rect">
            <a:avLst/>
          </a:prstGeom>
        </p:spPr>
      </p:pic>
      <p:pic>
        <p:nvPicPr>
          <p:cNvPr id="98" name="Рисунок 9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038" y="8702140"/>
            <a:ext cx="1902542" cy="1268758"/>
          </a:xfrm>
          <a:prstGeom prst="rect">
            <a:avLst/>
          </a:prstGeom>
        </p:spPr>
      </p:pic>
      <p:pic>
        <p:nvPicPr>
          <p:cNvPr id="99" name="Рисунок 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362" y="8702140"/>
            <a:ext cx="1902542" cy="1268758"/>
          </a:xfrm>
          <a:prstGeom prst="rect">
            <a:avLst/>
          </a:prstGeom>
        </p:spPr>
      </p:pic>
      <p:pic>
        <p:nvPicPr>
          <p:cNvPr id="100" name="Рисунок 9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255" y="8658236"/>
            <a:ext cx="1902542" cy="1268758"/>
          </a:xfrm>
          <a:prstGeom prst="rect">
            <a:avLst/>
          </a:prstGeom>
        </p:spPr>
      </p:pic>
      <p:pic>
        <p:nvPicPr>
          <p:cNvPr id="101" name="Рисунок 10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668" y="8643499"/>
            <a:ext cx="1902542" cy="1268758"/>
          </a:xfrm>
          <a:prstGeom prst="rect">
            <a:avLst/>
          </a:prstGeom>
        </p:spPr>
      </p:pic>
      <p:pic>
        <p:nvPicPr>
          <p:cNvPr id="94" name="Рисунок 9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0" y="-65116"/>
            <a:ext cx="6858000" cy="25717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91" y="882721"/>
            <a:ext cx="6858000" cy="917725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56" t="13185" b="19835"/>
          <a:stretch/>
        </p:blipFill>
        <p:spPr>
          <a:xfrm flipH="1">
            <a:off x="4293667" y="4216355"/>
            <a:ext cx="2579219" cy="568265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56" t="13185"/>
          <a:stretch/>
        </p:blipFill>
        <p:spPr>
          <a:xfrm>
            <a:off x="14748" y="0"/>
            <a:ext cx="2579219" cy="7365451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4"/>
          <p:cNvSpPr/>
          <p:nvPr/>
        </p:nvSpPr>
        <p:spPr>
          <a:xfrm>
            <a:off x="272955" y="177421"/>
            <a:ext cx="4230806" cy="764275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00A1DA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048" y="92637"/>
            <a:ext cx="2003318" cy="933839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72955" y="236390"/>
            <a:ext cx="4304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ИМЕНИННИКИ</a:t>
            </a:r>
            <a:endParaRPr lang="ru-RU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2955" y="1423988"/>
            <a:ext cx="2959343" cy="372217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655336" y="1423988"/>
            <a:ext cx="2959343" cy="372217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655336" y="5504366"/>
            <a:ext cx="2959343" cy="372217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272955" y="5504366"/>
            <a:ext cx="2959343" cy="372217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358015" y="1850065"/>
            <a:ext cx="2789222" cy="2958687"/>
            <a:chOff x="358015" y="1850065"/>
            <a:chExt cx="2789222" cy="2958687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358015" y="185006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>
              <a:off x="358015" y="2275367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358015" y="272193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358015" y="3160882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358015" y="355570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>
              <a:off x="358015" y="3979412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358015" y="439709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>
              <a:off x="358015" y="4808752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Группа 58"/>
          <p:cNvGrpSpPr/>
          <p:nvPr/>
        </p:nvGrpSpPr>
        <p:grpSpPr>
          <a:xfrm>
            <a:off x="3740396" y="1850065"/>
            <a:ext cx="2789222" cy="2958687"/>
            <a:chOff x="358015" y="1850065"/>
            <a:chExt cx="2789222" cy="2958687"/>
          </a:xfrm>
        </p:grpSpPr>
        <p:cxnSp>
          <p:nvCxnSpPr>
            <p:cNvPr id="60" name="Прямая соединительная линия 59"/>
            <p:cNvCxnSpPr/>
            <p:nvPr/>
          </p:nvCxnSpPr>
          <p:spPr>
            <a:xfrm>
              <a:off x="358015" y="185006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358015" y="2275367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358015" y="272193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358015" y="3160882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358015" y="355570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358015" y="3979412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358015" y="439709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>
              <a:off x="358015" y="4808752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Группа 67"/>
          <p:cNvGrpSpPr/>
          <p:nvPr/>
        </p:nvGrpSpPr>
        <p:grpSpPr>
          <a:xfrm>
            <a:off x="375313" y="5915595"/>
            <a:ext cx="2789222" cy="2958687"/>
            <a:chOff x="358015" y="1850065"/>
            <a:chExt cx="2789222" cy="2958687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>
              <a:off x="358015" y="185006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358015" y="2275367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358015" y="272193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358015" y="3160882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>
              <a:off x="358015" y="355570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>
              <a:off x="358015" y="3979412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>
              <a:off x="358015" y="439709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>
              <a:off x="358015" y="4808752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Группа 76"/>
          <p:cNvGrpSpPr/>
          <p:nvPr/>
        </p:nvGrpSpPr>
        <p:grpSpPr>
          <a:xfrm>
            <a:off x="3785569" y="5920400"/>
            <a:ext cx="2789222" cy="2958687"/>
            <a:chOff x="358015" y="1850065"/>
            <a:chExt cx="2789222" cy="2958687"/>
          </a:xfrm>
        </p:grpSpPr>
        <p:cxnSp>
          <p:nvCxnSpPr>
            <p:cNvPr id="78" name="Прямая соединительная линия 77"/>
            <p:cNvCxnSpPr/>
            <p:nvPr/>
          </p:nvCxnSpPr>
          <p:spPr>
            <a:xfrm>
              <a:off x="358015" y="185006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>
              <a:off x="358015" y="2275367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>
              <a:off x="358015" y="272193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>
              <a:off x="358015" y="3160882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>
              <a:off x="358015" y="355570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>
            <a:xfrm>
              <a:off x="358015" y="3979412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/>
            <p:cNvCxnSpPr/>
            <p:nvPr/>
          </p:nvCxnSpPr>
          <p:spPr>
            <a:xfrm>
              <a:off x="358015" y="4397095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/>
          </p:nvCxnSpPr>
          <p:spPr>
            <a:xfrm>
              <a:off x="358015" y="4808752"/>
              <a:ext cx="2789222" cy="0"/>
            </a:xfrm>
            <a:prstGeom prst="line">
              <a:avLst/>
            </a:prstGeom>
            <a:ln w="28575">
              <a:solidFill>
                <a:srgbClr val="CAA6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734987" y="1423988"/>
            <a:ext cx="2035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ЗИМА</a:t>
            </a:r>
            <a:endParaRPr lang="ru-RU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162541" y="1423988"/>
            <a:ext cx="2035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ВЕСНА</a:t>
            </a:r>
            <a:endParaRPr lang="ru-RU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117368" y="5523084"/>
            <a:ext cx="2035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ОСЕНЬ</a:t>
            </a:r>
            <a:endParaRPr lang="ru-RU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87817" y="5523084"/>
            <a:ext cx="2035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ЛЕТО</a:t>
            </a:r>
            <a:endParaRPr lang="ru-RU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1" y="8874282"/>
            <a:ext cx="1276890" cy="998585"/>
          </a:xfrm>
          <a:prstGeom prst="rect">
            <a:avLst/>
          </a:prstGeom>
        </p:spPr>
      </p:pic>
      <p:pic>
        <p:nvPicPr>
          <p:cNvPr id="90" name="Рисунок 8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17460" y="8518773"/>
            <a:ext cx="1276890" cy="998585"/>
          </a:xfrm>
          <a:prstGeom prst="rect">
            <a:avLst/>
          </a:prstGeom>
        </p:spPr>
      </p:pic>
      <p:pic>
        <p:nvPicPr>
          <p:cNvPr id="91" name="Рисунок 9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824" y="860761"/>
            <a:ext cx="1058297" cy="1076934"/>
          </a:xfrm>
          <a:prstGeom prst="rect">
            <a:avLst/>
          </a:prstGeom>
        </p:spPr>
      </p:pic>
      <p:pic>
        <p:nvPicPr>
          <p:cNvPr id="92" name="Рисунок 9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3" y="4784295"/>
            <a:ext cx="1058297" cy="1076934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394" y="8767737"/>
            <a:ext cx="1058297" cy="107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045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56297" y="2046432"/>
            <a:ext cx="4101703" cy="9906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" y="0"/>
            <a:ext cx="4101703" cy="990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5" t="21766" r="13034" b="19850"/>
          <a:stretch/>
        </p:blipFill>
        <p:spPr>
          <a:xfrm>
            <a:off x="4107973" y="183438"/>
            <a:ext cx="2477070" cy="1222281"/>
          </a:xfrm>
          <a:prstGeom prst="rect">
            <a:avLst/>
          </a:prstGeo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72955" y="368490"/>
            <a:ext cx="3528873" cy="1253833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CAA6FB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-114852" y="445660"/>
            <a:ext cx="4343947" cy="12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ПРАВИЛА НАШЕГО КЛАССА</a:t>
            </a:r>
            <a:endParaRPr lang="ru-RU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Прямоугольник с двумя скругленными противолежащими углами 4"/>
          <p:cNvSpPr/>
          <p:nvPr/>
        </p:nvSpPr>
        <p:spPr>
          <a:xfrm>
            <a:off x="1495656" y="1904239"/>
            <a:ext cx="4963379" cy="1732356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с двумя скругленными противолежащими углами 4"/>
          <p:cNvSpPr/>
          <p:nvPr/>
        </p:nvSpPr>
        <p:spPr>
          <a:xfrm>
            <a:off x="238753" y="3781746"/>
            <a:ext cx="4994440" cy="1724358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00B0F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с двумя скругленными противолежащими углами 4"/>
          <p:cNvSpPr/>
          <p:nvPr/>
        </p:nvSpPr>
        <p:spPr>
          <a:xfrm>
            <a:off x="1501791" y="5654866"/>
            <a:ext cx="4957244" cy="1724358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FF3399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612865" y="2126185"/>
            <a:ext cx="47895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УЗНАВАТЬ НОВОЕ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ИССЛЕДОВАТЬ НЕИЗВЕДАННОЕ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БЫТЬ ВЕЖЛИВЫМИ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УВАЖАТЬ ОКРУЖАЮЩИХ</a:t>
            </a:r>
          </a:p>
          <a:p>
            <a:pPr algn="ctr"/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2406" y="4069041"/>
            <a:ext cx="4320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НЕ БОЯТЬСЯ ОШИБОК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ПОДДЕРЖИВАТЬ ДРУГ ДРУГА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СОБЛЮДАТЬ ЧИСТОТУ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НЕ ПЕРЕБИВАТЬ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25933" y="5945255"/>
            <a:ext cx="49633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НЕ ОПАЗДЫВАТЬ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ВЫПОЛНЯТЬ СВОИ ОБЕЩАНИЯ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ВСЕГДА ГОВОРИТЬ ПРАВДУ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МНОГО УЛЫБАТЬСЯ</a:t>
            </a:r>
          </a:p>
          <a:p>
            <a:pPr algn="ctr"/>
            <a:endParaRPr lang="ru-RU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Прямоугольник с двумя скругленными противолежащими углами 4"/>
          <p:cNvSpPr/>
          <p:nvPr/>
        </p:nvSpPr>
        <p:spPr>
          <a:xfrm>
            <a:off x="238753" y="7524375"/>
            <a:ext cx="4972490" cy="1771372"/>
          </a:xfrm>
          <a:custGeom>
            <a:avLst/>
            <a:gdLst>
              <a:gd name="connsiteX0" fmla="*/ 172875 w 3521123"/>
              <a:gd name="connsiteY0" fmla="*/ 0 h 1037229"/>
              <a:gd name="connsiteX1" fmla="*/ 3521123 w 3521123"/>
              <a:gd name="connsiteY1" fmla="*/ 0 h 1037229"/>
              <a:gd name="connsiteX2" fmla="*/ 3521123 w 3521123"/>
              <a:gd name="connsiteY2" fmla="*/ 0 h 1037229"/>
              <a:gd name="connsiteX3" fmla="*/ 3521123 w 3521123"/>
              <a:gd name="connsiteY3" fmla="*/ 864354 h 1037229"/>
              <a:gd name="connsiteX4" fmla="*/ 3348248 w 3521123"/>
              <a:gd name="connsiteY4" fmla="*/ 1037229 h 1037229"/>
              <a:gd name="connsiteX5" fmla="*/ 0 w 3521123"/>
              <a:gd name="connsiteY5" fmla="*/ 1037229 h 1037229"/>
              <a:gd name="connsiteX6" fmla="*/ 0 w 3521123"/>
              <a:gd name="connsiteY6" fmla="*/ 1037229 h 1037229"/>
              <a:gd name="connsiteX7" fmla="*/ 0 w 3521123"/>
              <a:gd name="connsiteY7" fmla="*/ 172875 h 1037229"/>
              <a:gd name="connsiteX8" fmla="*/ 172875 w 3521123"/>
              <a:gd name="connsiteY8" fmla="*/ 0 h 1037229"/>
              <a:gd name="connsiteX0" fmla="*/ 172875 w 3528873"/>
              <a:gd name="connsiteY0" fmla="*/ 0 h 1037229"/>
              <a:gd name="connsiteX1" fmla="*/ 3521123 w 3528873"/>
              <a:gd name="connsiteY1" fmla="*/ 0 h 1037229"/>
              <a:gd name="connsiteX2" fmla="*/ 3528873 w 3528873"/>
              <a:gd name="connsiteY2" fmla="*/ 7750 h 1037229"/>
              <a:gd name="connsiteX3" fmla="*/ 3521123 w 3528873"/>
              <a:gd name="connsiteY3" fmla="*/ 864354 h 1037229"/>
              <a:gd name="connsiteX4" fmla="*/ 3348248 w 3528873"/>
              <a:gd name="connsiteY4" fmla="*/ 1037229 h 1037229"/>
              <a:gd name="connsiteX5" fmla="*/ 0 w 3528873"/>
              <a:gd name="connsiteY5" fmla="*/ 1037229 h 1037229"/>
              <a:gd name="connsiteX6" fmla="*/ 0 w 3528873"/>
              <a:gd name="connsiteY6" fmla="*/ 1037229 h 1037229"/>
              <a:gd name="connsiteX7" fmla="*/ 0 w 3528873"/>
              <a:gd name="connsiteY7" fmla="*/ 172875 h 1037229"/>
              <a:gd name="connsiteX8" fmla="*/ 172875 w 3528873"/>
              <a:gd name="connsiteY8" fmla="*/ 0 h 10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8873" h="1037229">
                <a:moveTo>
                  <a:pt x="172875" y="0"/>
                </a:moveTo>
                <a:lnTo>
                  <a:pt x="3521123" y="0"/>
                </a:lnTo>
                <a:lnTo>
                  <a:pt x="3528873" y="7750"/>
                </a:lnTo>
                <a:cubicBezTo>
                  <a:pt x="3528873" y="295868"/>
                  <a:pt x="3521123" y="576236"/>
                  <a:pt x="3521123" y="864354"/>
                </a:cubicBezTo>
                <a:cubicBezTo>
                  <a:pt x="3521123" y="959830"/>
                  <a:pt x="3443724" y="1037229"/>
                  <a:pt x="3348248" y="1037229"/>
                </a:cubicBezTo>
                <a:lnTo>
                  <a:pt x="0" y="1037229"/>
                </a:lnTo>
                <a:lnTo>
                  <a:pt x="0" y="1037229"/>
                </a:lnTo>
                <a:lnTo>
                  <a:pt x="0" y="172875"/>
                </a:lnTo>
                <a:cubicBezTo>
                  <a:pt x="0" y="77399"/>
                  <a:pt x="77399" y="0"/>
                  <a:pt x="172875" y="0"/>
                </a:cubicBezTo>
                <a:close/>
              </a:path>
            </a:pathLst>
          </a:custGeom>
          <a:solidFill>
            <a:srgbClr val="CAA6FB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238753" y="7856637"/>
            <a:ext cx="49724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МЫ – КОЛЛЕКТИВ,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А ЗНАЧИТ БУДЕТ РЕЗУЛЬТАТ! </a:t>
            </a:r>
          </a:p>
          <a:p>
            <a:pPr algn="ctr"/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8150">
            <a:off x="360779" y="1730073"/>
            <a:ext cx="2150079" cy="8833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97" y="4777359"/>
            <a:ext cx="1134814" cy="11348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405" y="7883013"/>
            <a:ext cx="1449524" cy="18856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5939">
            <a:off x="5329242" y="1248366"/>
            <a:ext cx="1435510" cy="14355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0056">
            <a:off x="218755" y="5810661"/>
            <a:ext cx="1750245" cy="1924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404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1180</TotalTime>
  <Words>623</Words>
  <Application>Microsoft Office PowerPoint</Application>
  <PresentationFormat>Лист A4 (210x297 мм)</PresentationFormat>
  <Paragraphs>111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Calibri Light</vt:lpstr>
      <vt:lpstr>Arial Black</vt:lpstr>
      <vt:lpstr>Courier New</vt:lpstr>
      <vt:lpstr>Tahoma</vt:lpstr>
      <vt:lpstr>Calibri</vt:lpstr>
      <vt:lpstr>Yu Gothic UI Semibold</vt:lpstr>
      <vt:lpstr>Arial</vt:lpstr>
      <vt:lpstr>Bahnschrift Light</vt:lpstr>
      <vt:lpstr>Yu Gothic UI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54</cp:revision>
  <dcterms:created xsi:type="dcterms:W3CDTF">2024-02-19T16:12:49Z</dcterms:created>
  <dcterms:modified xsi:type="dcterms:W3CDTF">2024-07-28T06:10:42Z</dcterms:modified>
</cp:coreProperties>
</file>