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3" r:id="rId4"/>
    <p:sldId id="292" r:id="rId5"/>
    <p:sldId id="296" r:id="rId6"/>
    <p:sldId id="293" r:id="rId7"/>
    <p:sldId id="301" r:id="rId8"/>
    <p:sldId id="298" r:id="rId9"/>
    <p:sldId id="302" r:id="rId10"/>
    <p:sldId id="303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7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15" autoAdjust="0"/>
  </p:normalViewPr>
  <p:slideViewPr>
    <p:cSldViewPr>
      <p:cViewPr>
        <p:scale>
          <a:sx n="40" d="100"/>
          <a:sy n="40" d="100"/>
        </p:scale>
        <p:origin x="-225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CB257-8E42-40FF-90D6-466B00CFEF77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86CA-97AC-4CF1-9CB4-C214FADA90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50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86CA-97AC-4CF1-9CB4-C214FADA90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66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86CA-97AC-4CF1-9CB4-C214FADA90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953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6764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70C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i="1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none" strike="noStrike" kern="1200" normalizeH="0" baseline="0" noProof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Центр развития образования </a:t>
            </a:r>
            <a:r>
              <a:rPr kumimoji="0" lang="ru-RU" sz="2000" i="1" u="none" strike="noStrike" kern="1200" normalizeH="0" baseline="0" noProof="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Ремонтненского</a:t>
            </a:r>
            <a:r>
              <a:rPr kumimoji="0" lang="ru-RU" sz="2000" i="1" u="none" strike="noStrike" kern="1200" normalizeH="0" baseline="0" noProof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1" u="none" strike="noStrike" kern="1200" normalizeH="0" baseline="0" noProof="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П</a:t>
            </a:r>
            <a:r>
              <a:rPr kumimoji="0" lang="ru-RU" sz="5400" i="1" u="none" strike="noStrike" kern="1200" normalizeH="0" baseline="0" noProof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риволенский</a:t>
            </a:r>
            <a:endParaRPr kumimoji="0" lang="ru-RU" sz="5400" i="1" u="none" strike="noStrike" kern="1200" normalizeH="0" baseline="0" noProof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i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Образовательный округ</a:t>
            </a:r>
            <a:endParaRPr lang="ru-RU" sz="1200" i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2025-2026 </a:t>
            </a:r>
            <a:r>
              <a:rPr lang="ru-RU" sz="1200" i="1" dirty="0" err="1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уч.г</a:t>
            </a:r>
            <a:r>
              <a:rPr lang="ru-RU" sz="1200" i="1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ru-RU" sz="5400" i="1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i="1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i="1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i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 </a:t>
            </a:r>
            <a:endParaRPr kumimoji="0" lang="ru-RU" sz="3200" i="1" u="none" strike="noStrike" kern="1200" normalizeH="0" baseline="0" noProof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6A769D3-61AC-4D25-95E5-0725DBD7EEC3}"/>
              </a:ext>
            </a:extLst>
          </p:cNvPr>
          <p:cNvSpPr/>
          <p:nvPr/>
        </p:nvSpPr>
        <p:spPr>
          <a:xfrm>
            <a:off x="1600200" y="35814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Направление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работы: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«Личностное 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развитие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обучающихся»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	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3300AC2B-FE5B-4EBB-A423-2B61311B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534" y="4734938"/>
            <a:ext cx="2773028" cy="1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>
            <a:extLst>
              <a:ext uri="{FF2B5EF4-FFF2-40B4-BE49-F238E27FC236}">
                <a16:creationId xmlns:a16="http://schemas.microsoft.com/office/drawing/2014/main" xmlns="" id="{3E2016D4-4479-4252-8489-041A9FBE0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4" r="22418"/>
          <a:stretch/>
        </p:blipFill>
        <p:spPr bwMode="auto">
          <a:xfrm>
            <a:off x="582312" y="4746970"/>
            <a:ext cx="2618088" cy="1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Описание: C:\Users\HUAWEI\Desktop\фото школы.jpeg">
            <a:extLst>
              <a:ext uri="{FF2B5EF4-FFF2-40B4-BE49-F238E27FC236}">
                <a16:creationId xmlns:a16="http://schemas.microsoft.com/office/drawing/2014/main" xmlns="" id="{3C56F604-D43F-4EA3-BBCA-DCB49856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3696" y="4734938"/>
            <a:ext cx="2316118" cy="16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27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Дни единых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9144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декабря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Общешкольные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линейки,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посвященные  Дню Конституции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505200" cy="213360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724400" y="9906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 января 2026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ткрытие Года единства народов России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40386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мая 2026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литературная встреча «В этих строках память о героях…»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 l="6504" r="2439"/>
          <a:stretch>
            <a:fillRect/>
          </a:stretch>
        </p:blipFill>
        <p:spPr bwMode="auto">
          <a:xfrm>
            <a:off x="2819400" y="44196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BF89D-6353-4D0B-AAA7-B6125821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296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</a:t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77D66E-8C51-4106-88D3-B699130A7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8392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</a:t>
            </a:r>
            <a:r>
              <a:rPr lang="ru-RU" sz="2400" dirty="0" smtClean="0"/>
              <a:t>	Расширить внедрение современных образовательных технологий для усиления практической направленности обучения.</a:t>
            </a:r>
          </a:p>
          <a:p>
            <a:pPr>
              <a:buNone/>
            </a:pPr>
            <a:r>
              <a:rPr lang="ru-RU" sz="2400" dirty="0" smtClean="0"/>
              <a:t>2</a:t>
            </a:r>
            <a:r>
              <a:rPr lang="ru-RU" sz="2400" dirty="0" smtClean="0"/>
              <a:t>. </a:t>
            </a:r>
            <a:r>
              <a:rPr lang="ru-RU" sz="2400" dirty="0" smtClean="0"/>
              <a:t>	Продолжить развитие материально-технической базы, в т. ч. оснащение классов современным оборудованием.</a:t>
            </a:r>
          </a:p>
          <a:p>
            <a:pPr>
              <a:buNone/>
            </a:pPr>
            <a:r>
              <a:rPr lang="ru-RU" sz="2400" dirty="0" smtClean="0"/>
              <a:t>3</a:t>
            </a:r>
            <a:r>
              <a:rPr lang="ru-RU" sz="2400" dirty="0" smtClean="0"/>
              <a:t>. </a:t>
            </a:r>
            <a:r>
              <a:rPr lang="ru-RU" sz="2400" dirty="0" smtClean="0"/>
              <a:t>	Усилить работу  по  тиражированию  инновационного  </a:t>
            </a:r>
            <a:r>
              <a:rPr lang="ru-RU" sz="2400" smtClean="0"/>
              <a:t>опыта </a:t>
            </a:r>
            <a:r>
              <a:rPr lang="ru-RU" sz="2400" smtClean="0"/>
              <a:t>округа. 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E0E8CB-12C8-4573-AE3E-6912CD0007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98" t="3345" b="5114"/>
          <a:stretch>
            <a:fillRect/>
          </a:stretch>
        </p:blipFill>
        <p:spPr>
          <a:xfrm rot="20937219">
            <a:off x="3440123" y="4009261"/>
            <a:ext cx="5521314" cy="22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0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оптимальных психолого-педагогических условий для развития личности учащихся, воспитание успешного поколения с национальными и общечеловеческими ценностными установками в духе идеалов демократии, правового государства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условия для получения школьниками личного опыта в организации и участии социально значимых событий (через реализацию социальных проектов и участия в деятельности общественных организаций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объединений);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комфортную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безопасную личностно-образовательную среду;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угрозе отчуждения детей и родителей от школы и образования, чтобы создать обстановку успеха, обеспечить каждому ребенку максимальное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возможностей.	</a:t>
            </a:r>
            <a:endParaRPr kumimoji="0" lang="ru-RU" sz="240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13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C67EF7-A46B-4BBB-B762-B886B2F7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kern="100" dirty="0">
                <a:solidFill>
                  <a:schemeClr val="tx2">
                    <a:lumMod val="50000"/>
                  </a:schemeClr>
                </a:solidFill>
                <a:latin typeface="Times New Roman"/>
                <a:ea typeface="Source Han Sans CN Regular"/>
                <a:cs typeface="Times New Roman"/>
              </a:rPr>
              <a:t>Состав округа:</a:t>
            </a:r>
            <a:r>
              <a:rPr lang="ru-RU" sz="3200" b="1" kern="100" dirty="0">
                <a:solidFill>
                  <a:schemeClr val="accent1"/>
                </a:solidFill>
                <a:latin typeface="Times New Roman"/>
                <a:ea typeface="Source Han Sans CN Regular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0797560"/>
              </p:ext>
            </p:extLst>
          </p:nvPr>
        </p:nvGraphicFramePr>
        <p:xfrm>
          <a:off x="533399" y="2667000"/>
          <a:ext cx="8229601" cy="1246295"/>
        </p:xfrm>
        <a:graphic>
          <a:graphicData uri="http://schemas.openxmlformats.org/drawingml/2006/table">
            <a:tbl>
              <a:tblPr firstRow="1" firstCol="1" bandRow="1"/>
              <a:tblGrid>
                <a:gridCol w="1295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4058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Количество обучающихся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Source Han Sans CN Regular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Педагоги</a:t>
                      </a:r>
                      <a:endParaRPr lang="ru-RU" sz="1600" b="1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Source Han Sans CN Regular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Всего</a:t>
                      </a:r>
                      <a:endParaRPr lang="ru-RU" sz="1600" b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Высшая</a:t>
                      </a:r>
                      <a:endParaRPr lang="ru-RU" sz="1600" b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Первая</a:t>
                      </a:r>
                      <a:endParaRPr lang="ru-RU" sz="1600" b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Соответствие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337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67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Source Han Sans CN Regular"/>
                          <a:cs typeface="Times New Roman" pitchFamily="18" charset="0"/>
                        </a:rPr>
                        <a:t>23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6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17562C6-E405-4C96-BDDE-642D06843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5017351"/>
              </p:ext>
            </p:extLst>
          </p:nvPr>
        </p:nvGraphicFramePr>
        <p:xfrm>
          <a:off x="3505200" y="351573"/>
          <a:ext cx="4555490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4555490">
                  <a:extLst>
                    <a:ext uri="{9D8B030D-6E8A-4147-A177-3AD203B41FA5}">
                      <a16:colId xmlns:a16="http://schemas.microsoft.com/office/drawing/2014/main" xmlns="" val="1607048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effectLst/>
                          <a:latin typeface="Times New Roman" panose="02020603050405020304" pitchFamily="18" charset="0"/>
                          <a:ea typeface="Source Han Sans CN Regular"/>
                          <a:cs typeface="Times New Roman" panose="02020603050405020304" pitchFamily="18" charset="0"/>
                        </a:rPr>
                        <a:t>МБОУ Приволенская СШ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020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effectLst/>
                          <a:latin typeface="Times New Roman" panose="02020603050405020304" pitchFamily="18" charset="0"/>
                          <a:ea typeface="Source Han Sans CN Regular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kern="100" dirty="0" err="1">
                          <a:effectLst/>
                          <a:latin typeface="Times New Roman" panose="02020603050405020304" pitchFamily="18" charset="0"/>
                          <a:ea typeface="Source Han Sans CN Regular"/>
                          <a:cs typeface="Times New Roman" panose="02020603050405020304" pitchFamily="18" charset="0"/>
                        </a:rPr>
                        <a:t>Краснопартизанская</a:t>
                      </a:r>
                      <a:r>
                        <a:rPr lang="ru-RU" sz="2400" kern="100" dirty="0">
                          <a:effectLst/>
                          <a:latin typeface="Times New Roman" panose="02020603050405020304" pitchFamily="18" charset="0"/>
                          <a:ea typeface="Source Han Sans CN Regular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5609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00" dirty="0">
                          <a:effectLst/>
                          <a:latin typeface="Times New Roman" panose="02020603050405020304" pitchFamily="18" charset="0"/>
                          <a:ea typeface="Source Han Sans CN Regular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2400" kern="100" dirty="0" err="1">
                          <a:effectLst/>
                          <a:latin typeface="Times New Roman" panose="02020603050405020304" pitchFamily="18" charset="0"/>
                          <a:ea typeface="Source Han Sans CN Regular"/>
                          <a:cs typeface="Times New Roman" panose="02020603050405020304" pitchFamily="18" charset="0"/>
                        </a:rPr>
                        <a:t>Подгорненская</a:t>
                      </a:r>
                      <a:r>
                        <a:rPr lang="ru-RU" sz="2400" kern="100" dirty="0">
                          <a:effectLst/>
                          <a:latin typeface="Times New Roman" panose="02020603050405020304" pitchFamily="18" charset="0"/>
                          <a:ea typeface="Source Han Sans CN Regular"/>
                          <a:cs typeface="Times New Roman" panose="02020603050405020304" pitchFamily="18" charset="0"/>
                        </a:rPr>
                        <a:t> СШ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75509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D168477-99C2-4926-A4DB-A6CE78365BFE}"/>
              </a:ext>
            </a:extLst>
          </p:cNvPr>
          <p:cNvSpPr/>
          <p:nvPr/>
        </p:nvSpPr>
        <p:spPr>
          <a:xfrm>
            <a:off x="1676400" y="1828800"/>
            <a:ext cx="594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Ученический и кадровый состав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EA9EA3-9475-4F76-82E3-125A8EDA62A8}"/>
              </a:ext>
            </a:extLst>
          </p:cNvPr>
          <p:cNvSpPr/>
          <p:nvPr/>
        </p:nvSpPr>
        <p:spPr>
          <a:xfrm>
            <a:off x="762000" y="43434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76DFCA84-7E6C-462F-A4BB-8C61FCBE7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744384"/>
              </p:ext>
            </p:extLst>
          </p:nvPr>
        </p:nvGraphicFramePr>
        <p:xfrm>
          <a:off x="685800" y="4876800"/>
          <a:ext cx="7772400" cy="1150239"/>
        </p:xfrm>
        <a:graphic>
          <a:graphicData uri="http://schemas.openxmlformats.org/drawingml/2006/table">
            <a:tbl>
              <a:tblPr firstRow="1" firstCol="1" bandRow="1"/>
              <a:tblGrid>
                <a:gridCol w="1669598">
                  <a:extLst>
                    <a:ext uri="{9D8B030D-6E8A-4147-A177-3AD203B41FA5}">
                      <a16:colId xmlns:a16="http://schemas.microsoft.com/office/drawing/2014/main" xmlns="" val="777292003"/>
                    </a:ext>
                  </a:extLst>
                </a:gridCol>
                <a:gridCol w="1372272">
                  <a:extLst>
                    <a:ext uri="{9D8B030D-6E8A-4147-A177-3AD203B41FA5}">
                      <a16:colId xmlns:a16="http://schemas.microsoft.com/office/drawing/2014/main" xmlns="" val="649008876"/>
                    </a:ext>
                  </a:extLst>
                </a:gridCol>
                <a:gridCol w="1631481">
                  <a:extLst>
                    <a:ext uri="{9D8B030D-6E8A-4147-A177-3AD203B41FA5}">
                      <a16:colId xmlns:a16="http://schemas.microsoft.com/office/drawing/2014/main" xmlns="" val="4236447099"/>
                    </a:ext>
                  </a:extLst>
                </a:gridCol>
                <a:gridCol w="1635292">
                  <a:extLst>
                    <a:ext uri="{9D8B030D-6E8A-4147-A177-3AD203B41FA5}">
                      <a16:colId xmlns:a16="http://schemas.microsoft.com/office/drawing/2014/main" xmlns="" val="1437545672"/>
                    </a:ext>
                  </a:extLst>
                </a:gridCol>
                <a:gridCol w="1463757">
                  <a:extLst>
                    <a:ext uri="{9D8B030D-6E8A-4147-A177-3AD203B41FA5}">
                      <a16:colId xmlns:a16="http://schemas.microsoft.com/office/drawing/2014/main" xmlns="" val="2464765292"/>
                    </a:ext>
                  </a:extLst>
                </a:gridCol>
              </a:tblGrid>
              <a:tr h="255778">
                <a:tc gridSpan="5"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1804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2023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2026 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8576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</a:t>
                      </a:r>
                      <a:r>
                        <a:rPr lang="ru-RU" sz="1600" b="1" i="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лауреат)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(1 победитель,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 лауреата)</a:t>
                      </a:r>
                      <a:endParaRPr lang="ru-RU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236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324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cs typeface="Aharoni" pitchFamily="2" charset="-79"/>
              </a:rPr>
              <a:t>Основные направления инновационной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haroni" pitchFamily="2" charset="-79"/>
              </a:rPr>
              <a:t>деятельности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158" y="167640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4К-компетенции — это набор ключевых навыков XXI века, который включает </a:t>
            </a:r>
            <a:r>
              <a:rPr lang="ru-RU" sz="2800" dirty="0" err="1" smtClean="0"/>
              <a:t>креативность</a:t>
            </a:r>
            <a:r>
              <a:rPr lang="ru-RU" sz="2800" dirty="0" smtClean="0"/>
              <a:t>, критическое мышление, коммуникацию и кооперацию (взаимодействие и сотрудничество). 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Цифровая образовательная среда» — внедрение современных образовательных </a:t>
            </a:r>
            <a:r>
              <a:rPr lang="ru-RU" sz="2800" dirty="0" smtClean="0"/>
              <a:t>технологий.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477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Взаимодействие ОО внутри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00200" y="914400"/>
            <a:ext cx="59436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08.10.2025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Круглый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стол по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теме «Личностный рост учащихся как цель и   результат образовательного процесса»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096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992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066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04.12.2025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Семинар  «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Компетенции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«4К»:Формирование, оценка и самоанализ урока»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МБОУ Приволенская СШ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6A7FBE-C0D4-461C-B9E2-88D52E448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28"/>
          <a:stretch/>
        </p:blipFill>
        <p:spPr bwMode="auto">
          <a:xfrm>
            <a:off x="381000" y="1524000"/>
            <a:ext cx="3657600" cy="210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8A0CD48-BAB8-4079-A1D9-12105E300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04"/>
          <a:stretch/>
        </p:blipFill>
        <p:spPr bwMode="auto">
          <a:xfrm>
            <a:off x="4800600" y="2133600"/>
            <a:ext cx="381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38600" y="4648200"/>
            <a:ext cx="434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Мастер-класс на тему: «Развитие личности и активного творческого потенциала учащихся методом 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Кроссенс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»», заместитель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директора по УР Кузьмина Т.П.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8800" y="1676400"/>
            <a:ext cx="2162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Открытые уроки</a:t>
            </a:r>
            <a:endParaRPr lang="ru-RU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7BD25B87-4A19-422D-8A99-EAD7759A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3733800" cy="26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773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Педсовет 04.02.2026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Тема: «От единства в многообразии к общероссийской гражданской идентичности: стратегия воспитательной и учебной работы на 2026 г.»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МБОУ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Подгорненская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СШ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4648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Практическое </a:t>
            </a:r>
            <a:r>
              <a:rPr lang="ru-RU" dirty="0" smtClean="0"/>
              <a:t>занятие «Роль игры в развитии личности обучающихся начальной школы», Каминский Г.В., учитель МБОУ </a:t>
            </a:r>
            <a:r>
              <a:rPr lang="ru-RU" dirty="0" err="1" smtClean="0"/>
              <a:t>Приволенской</a:t>
            </a:r>
            <a:r>
              <a:rPr lang="ru-RU" dirty="0" smtClean="0"/>
              <a:t> СШ.</a:t>
            </a:r>
          </a:p>
          <a:p>
            <a:r>
              <a:rPr lang="ru-RU" dirty="0" smtClean="0"/>
              <a:t>2. Интерактивная </a:t>
            </a:r>
            <a:r>
              <a:rPr lang="ru-RU" dirty="0" smtClean="0"/>
              <a:t>игра «Год единства народов России», ученица </a:t>
            </a:r>
            <a:r>
              <a:rPr lang="ru-RU" dirty="0" smtClean="0"/>
              <a:t> </a:t>
            </a:r>
          </a:p>
          <a:p>
            <a:r>
              <a:rPr lang="ru-RU" dirty="0" smtClean="0"/>
              <a:t>7 </a:t>
            </a:r>
            <a:r>
              <a:rPr lang="ru-RU" dirty="0" smtClean="0"/>
              <a:t>класса Жукова Л. </a:t>
            </a:r>
          </a:p>
          <a:p>
            <a:r>
              <a:rPr lang="ru-RU" dirty="0" smtClean="0"/>
              <a:t>3. Викторина </a:t>
            </a:r>
            <a:r>
              <a:rPr lang="ru-RU" dirty="0" smtClean="0"/>
              <a:t>«Мой край -</a:t>
            </a:r>
            <a:r>
              <a:rPr lang="ru-RU" dirty="0" err="1" smtClean="0"/>
              <a:t>Ремонтненский</a:t>
            </a:r>
            <a:r>
              <a:rPr lang="ru-RU" dirty="0" smtClean="0"/>
              <a:t> район», ученица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 smtClean="0"/>
              <a:t>класса Лизогубова 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472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83820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/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Семинар </a:t>
            </a:r>
            <a:r>
              <a:rPr lang="ru-RU" sz="1800" dirty="0">
                <a:solidFill>
                  <a:srgbClr val="00B050"/>
                </a:solidFill>
              </a:rPr>
              <a:t>15.04.2026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Тема «Цифровое обучение как средство развития личностного потенциала обучающихся»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МБОУ </a:t>
            </a:r>
            <a:r>
              <a:rPr lang="ru-RU" sz="1800" dirty="0" err="1">
                <a:solidFill>
                  <a:srgbClr val="00B050"/>
                </a:solidFill>
              </a:rPr>
              <a:t>Краснопартизанская</a:t>
            </a:r>
            <a:r>
              <a:rPr lang="ru-RU" sz="1800" dirty="0">
                <a:solidFill>
                  <a:srgbClr val="00B050"/>
                </a:solidFill>
              </a:rPr>
              <a:t> СШ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8A2352-5446-456D-B2F3-4D00775E6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84"/>
          <a:stretch/>
        </p:blipFill>
        <p:spPr bwMode="auto">
          <a:xfrm>
            <a:off x="1295400" y="1752600"/>
            <a:ext cx="6705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828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Участие во </a:t>
            </a:r>
            <a:r>
              <a:rPr lang="ru-RU" sz="3200" b="1" dirty="0" err="1" smtClean="0"/>
              <a:t>ВсОШ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914400"/>
          <a:ext cx="8534399" cy="1535084"/>
        </p:xfrm>
        <a:graphic>
          <a:graphicData uri="http://schemas.openxmlformats.org/drawingml/2006/table">
            <a:tbl>
              <a:tblPr/>
              <a:tblGrid>
                <a:gridCol w="1924424"/>
                <a:gridCol w="818776"/>
                <a:gridCol w="1242019"/>
                <a:gridCol w="1102100"/>
                <a:gridCol w="932481"/>
                <a:gridCol w="1253390"/>
                <a:gridCol w="1261209"/>
              </a:tblGrid>
              <a:tr h="193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 округа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Школьный этап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Муниципальный этап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Призеры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Призеры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Приволенская СШ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Краснопартизаская СШ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Подгорненская СШ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488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262" marR="642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2483079"/>
            <a:ext cx="5658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НПК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«Интеллект будущего»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800" y="3015734"/>
            <a:ext cx="861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Лизогубова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Яна. Тема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«Возрождение памяти: реставрация стелы «Доска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Почёта». Победитель.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уководитель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Натхина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Хабарова Ангелина. Тема: «Школьная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форма: за и против»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ризёр.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- Горбенко С.Л.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Аммаев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Эмиль. Тема: «Футбольный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яч: история любимой игрушки».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Призёр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 -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Келлерова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Е.Д.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974" r="23923" b="12500"/>
          <a:stretch>
            <a:fillRect/>
          </a:stretch>
        </p:blipFill>
        <p:spPr bwMode="auto">
          <a:xfrm>
            <a:off x="5486400" y="3733800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1185</TotalTime>
  <Words>432</Words>
  <Application>Microsoft Office PowerPoint</Application>
  <PresentationFormat>Экран (4:3)</PresentationFormat>
  <Paragraphs>126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Состав округа:  </vt:lpstr>
      <vt:lpstr>Основные направления инновационной деятельности</vt:lpstr>
      <vt:lpstr>Взаимодействие ОО внутри округа</vt:lpstr>
      <vt:lpstr>04.12.2025 Семинар  «Компетенции «4К»:Формирование, оценка и самоанализ урока»  МБОУ Приволенская СШ</vt:lpstr>
      <vt:lpstr>Педсовет 04.02.2026  Тема: «От единства в многообразии к общероссийской гражданской идентичности: стратегия воспитательной и учебной работы на 2026 г.» МБОУ Подгорненская СШ</vt:lpstr>
      <vt:lpstr>    Семинар 15.04.2026 Тема «Цифровое обучение как средство развития личностного потенциала обучающихся» МБОУ Краснопартизанская СШ </vt:lpstr>
      <vt:lpstr>Участие во ВсОШ</vt:lpstr>
      <vt:lpstr>Дни единых действий</vt:lpstr>
      <vt:lpstr>Рекомендации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Тимченко Елена Николаевна</cp:lastModifiedBy>
  <cp:revision>105</cp:revision>
  <dcterms:created xsi:type="dcterms:W3CDTF">2018-03-09T15:08:22Z</dcterms:created>
  <dcterms:modified xsi:type="dcterms:W3CDTF">2026-05-20T20:45:09Z</dcterms:modified>
</cp:coreProperties>
</file>